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2" r:id="rId2"/>
    <p:sldId id="263" r:id="rId3"/>
    <p:sldId id="256" r:id="rId4"/>
    <p:sldId id="257" r:id="rId5"/>
    <p:sldId id="258" r:id="rId6"/>
    <p:sldId id="259"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C208C8-2C0B-0F6F-415D-D85C4EB4C3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72F65E9-B1DA-1ACB-C011-BE2D58E1E9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74A11-DC9E-4501-86E3-120F31E36001}" type="datetimeFigureOut">
              <a:rPr lang="en-GB" smtClean="0"/>
              <a:t>04/09/2025</a:t>
            </a:fld>
            <a:endParaRPr lang="en-GB"/>
          </a:p>
        </p:txBody>
      </p:sp>
      <p:sp>
        <p:nvSpPr>
          <p:cNvPr id="4" name="Footer Placeholder 3">
            <a:extLst>
              <a:ext uri="{FF2B5EF4-FFF2-40B4-BE49-F238E27FC236}">
                <a16:creationId xmlns:a16="http://schemas.microsoft.com/office/drawing/2014/main" id="{F9222341-0FDF-9002-3AC9-B6ADF71A37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CCE6C9A-FC2E-6BF5-8B23-4A516188BE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37D492-EB98-49A7-A4AA-4CA0AA50A9AC}" type="slidenum">
              <a:rPr lang="en-GB" smtClean="0"/>
              <a:t>‹#›</a:t>
            </a:fld>
            <a:endParaRPr lang="en-GB"/>
          </a:p>
        </p:txBody>
      </p:sp>
    </p:spTree>
    <p:extLst>
      <p:ext uri="{BB962C8B-B14F-4D97-AF65-F5344CB8AC3E}">
        <p14:creationId xmlns:p14="http://schemas.microsoft.com/office/powerpoint/2010/main" val="304974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F7DEE-9B2C-491E-BF38-A2DCCB914E75}" type="datetimeFigureOut">
              <a:rPr lang="en-GB" smtClean="0"/>
              <a:t>04/09/2025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5F7FD-DDA6-4C2D-8215-5B3927A80481}" type="slidenum">
              <a:rPr lang="en-GB" smtClean="0"/>
              <a:t>‹#›</a:t>
            </a:fld>
            <a:endParaRPr lang="en-GB"/>
          </a:p>
        </p:txBody>
      </p:sp>
    </p:spTree>
    <p:extLst>
      <p:ext uri="{BB962C8B-B14F-4D97-AF65-F5344CB8AC3E}">
        <p14:creationId xmlns:p14="http://schemas.microsoft.com/office/powerpoint/2010/main" val="1304070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5F7FD-DDA6-4C2D-8215-5B3927A80481}" type="slidenum">
              <a:rPr lang="en-GB" smtClean="0"/>
              <a:t>3</a:t>
            </a:fld>
            <a:endParaRPr lang="en-GB"/>
          </a:p>
        </p:txBody>
      </p:sp>
    </p:spTree>
    <p:extLst>
      <p:ext uri="{BB962C8B-B14F-4D97-AF65-F5344CB8AC3E}">
        <p14:creationId xmlns:p14="http://schemas.microsoft.com/office/powerpoint/2010/main" val="2310082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64CC4-97BC-1844-6F6E-9DA481FF1D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F12DEB8-E04E-47A6-6601-AB3F668ED0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53C917-6FFA-3303-18B4-202031EFAF6D}"/>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5" name="Footer Placeholder 4">
            <a:extLst>
              <a:ext uri="{FF2B5EF4-FFF2-40B4-BE49-F238E27FC236}">
                <a16:creationId xmlns:a16="http://schemas.microsoft.com/office/drawing/2014/main" id="{D35C39AB-E353-0D38-243D-0A6E8FBAB8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626859-2B76-1B79-3FB4-3BBD3F0F562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38162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2A498-916F-9D14-F94C-27EA828E7D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1436CF-DFD0-DD66-2F6F-8D73FF87DD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7932F0-D98A-7F11-D7FB-FE63D372054B}"/>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5" name="Footer Placeholder 4">
            <a:extLst>
              <a:ext uri="{FF2B5EF4-FFF2-40B4-BE49-F238E27FC236}">
                <a16:creationId xmlns:a16="http://schemas.microsoft.com/office/drawing/2014/main" id="{A2A0A7CE-0E2C-8CE3-FDF2-3E65909EAD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4273-CE5D-658A-8DC2-7AE6566D9838}"/>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7853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8B034-FBC6-7937-5E61-B67DF1549E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406BD0-CFBF-B5B0-F511-62CCFCF2FF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4CCFF6-B2EF-B1D1-C026-52CCDC8044F3}"/>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5" name="Footer Placeholder 4">
            <a:extLst>
              <a:ext uri="{FF2B5EF4-FFF2-40B4-BE49-F238E27FC236}">
                <a16:creationId xmlns:a16="http://schemas.microsoft.com/office/drawing/2014/main" id="{D7D22101-E447-2E15-529D-C202B4B52F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33CE95-6EE4-220D-5B25-15456BE9B9B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231970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9D77-EFC6-DE42-5DB2-909B8E3131C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123F80-0DCB-DE91-7225-50089908B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1B1DCF-169A-55D3-CE7B-350CA7D9E7A4}"/>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5" name="Footer Placeholder 4">
            <a:extLst>
              <a:ext uri="{FF2B5EF4-FFF2-40B4-BE49-F238E27FC236}">
                <a16:creationId xmlns:a16="http://schemas.microsoft.com/office/drawing/2014/main" id="{9EE0F5C9-E646-14D8-3BF6-CAD7CBDB97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907691-56CE-7D28-E211-4DD3DA1016A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8367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9A224-39D1-D03C-5D7E-9F23280B1A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BA899-7014-BC22-6927-3EF612C976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19452-3007-EC21-8E8A-080FEC704F13}"/>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5" name="Footer Placeholder 4">
            <a:extLst>
              <a:ext uri="{FF2B5EF4-FFF2-40B4-BE49-F238E27FC236}">
                <a16:creationId xmlns:a16="http://schemas.microsoft.com/office/drawing/2014/main" id="{5B09A3FA-D2E5-D275-6727-43F17A101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E7F817-C02F-5D50-5FF4-27CC717A7F7E}"/>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41489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F344-903C-AF9F-419D-D51712B423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0A75B5-451C-5E93-59EC-24FE5C2539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15540C8-23CC-35F1-A340-255F8FCCC2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A7BA6F-45DB-2014-923D-3D4810A6DFF0}"/>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6" name="Footer Placeholder 5">
            <a:extLst>
              <a:ext uri="{FF2B5EF4-FFF2-40B4-BE49-F238E27FC236}">
                <a16:creationId xmlns:a16="http://schemas.microsoft.com/office/drawing/2014/main" id="{D02F58AE-FB76-31D5-9313-E21E86282C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275DF-B1D1-545F-C42B-2690678CC5F4}"/>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23853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DA36A-A2D8-5C08-4A06-5A8EC2A6596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F61B48-DD3D-EFD4-6F3C-1523098A09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4DADE8-4FC2-3A1F-625E-BECC7E317E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783248-787B-226E-FEB8-F22495C6AF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290A68-D012-F405-DE28-2953872DCA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D5FED65-C0A2-4A11-F3D0-306D904DFDCA}"/>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8" name="Footer Placeholder 7">
            <a:extLst>
              <a:ext uri="{FF2B5EF4-FFF2-40B4-BE49-F238E27FC236}">
                <a16:creationId xmlns:a16="http://schemas.microsoft.com/office/drawing/2014/main" id="{EDE0BD47-D403-3379-D340-53011D83BF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0EBF01-EB7E-B55C-72D4-60C54E162726}"/>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4589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AD15-E380-E30D-88AA-8A114E95F8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9DD9D7-907F-9ED3-0F01-132059531AC8}"/>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4" name="Footer Placeholder 3">
            <a:extLst>
              <a:ext uri="{FF2B5EF4-FFF2-40B4-BE49-F238E27FC236}">
                <a16:creationId xmlns:a16="http://schemas.microsoft.com/office/drawing/2014/main" id="{39B6796D-E1BA-2F20-20CD-3D6F27642EB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543E435-C848-434B-7D86-FD1CCB6B4C3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267892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3D1858-D4AC-AD9F-48AA-EF40E8701221}"/>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3" name="Footer Placeholder 2">
            <a:extLst>
              <a:ext uri="{FF2B5EF4-FFF2-40B4-BE49-F238E27FC236}">
                <a16:creationId xmlns:a16="http://schemas.microsoft.com/office/drawing/2014/main" id="{38690252-BF56-9CE7-62F3-9419C3914FB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D08B9D9-1F3B-D616-8613-BABE1CF5C370}"/>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563764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D965C-CDDF-2524-0492-B1230B61AD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C71B09-5E05-81D7-72B9-0883429B37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DCC9D0-7EB8-659F-DE8C-9113CE249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F62A7E-E8BB-C695-E8F9-75B806BF29D8}"/>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6" name="Footer Placeholder 5">
            <a:extLst>
              <a:ext uri="{FF2B5EF4-FFF2-40B4-BE49-F238E27FC236}">
                <a16:creationId xmlns:a16="http://schemas.microsoft.com/office/drawing/2014/main" id="{64AF2953-CD2C-6BC3-E1BF-9367F4ED9F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0432B1-5E3A-6932-1674-B985E3D3C08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76164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B6809-A82A-B112-8607-0F5E3E06C6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AA0AF-B53C-B3A6-CE96-A802BB6C64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65DEA07-91A0-B8D1-E20B-810587DC3D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D61078-5996-DDA7-BA72-F53448AA4B0A}"/>
              </a:ext>
            </a:extLst>
          </p:cNvPr>
          <p:cNvSpPr>
            <a:spLocks noGrp="1"/>
          </p:cNvSpPr>
          <p:nvPr>
            <p:ph type="dt" sz="half" idx="10"/>
          </p:nvPr>
        </p:nvSpPr>
        <p:spPr/>
        <p:txBody>
          <a:bodyPr/>
          <a:lstStyle/>
          <a:p>
            <a:fld id="{60EDD060-7686-4182-88FC-FC6F0042F315}" type="datetimeFigureOut">
              <a:rPr lang="en-GB" smtClean="0"/>
              <a:t>04/09/2025</a:t>
            </a:fld>
            <a:endParaRPr lang="en-GB"/>
          </a:p>
        </p:txBody>
      </p:sp>
      <p:sp>
        <p:nvSpPr>
          <p:cNvPr id="6" name="Footer Placeholder 5">
            <a:extLst>
              <a:ext uri="{FF2B5EF4-FFF2-40B4-BE49-F238E27FC236}">
                <a16:creationId xmlns:a16="http://schemas.microsoft.com/office/drawing/2014/main" id="{E4BE9ECE-4EEE-79A1-DB46-90BF1E9A7E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2CDFA7-1701-285E-56FD-4714D571D577}"/>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47563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15D47A-6331-B807-B9BC-A285D235CB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3DAAC9-81D5-9593-85E2-8928D88C99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88FDAE-49C1-1BD7-302B-CAE9DFBDF6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EDD060-7686-4182-88FC-FC6F0042F315}" type="datetimeFigureOut">
              <a:rPr lang="en-GB" smtClean="0"/>
              <a:t>04/09/2025</a:t>
            </a:fld>
            <a:endParaRPr lang="en-GB"/>
          </a:p>
        </p:txBody>
      </p:sp>
      <p:sp>
        <p:nvSpPr>
          <p:cNvPr id="5" name="Footer Placeholder 4">
            <a:extLst>
              <a:ext uri="{FF2B5EF4-FFF2-40B4-BE49-F238E27FC236}">
                <a16:creationId xmlns:a16="http://schemas.microsoft.com/office/drawing/2014/main" id="{3A2D67CA-A4EC-80F3-1C9C-249406EB0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A02885D-9808-F523-581B-AAF31DD497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15A525-766D-4717-AE78-CEF784F27558}" type="slidenum">
              <a:rPr lang="en-GB" smtClean="0"/>
              <a:t>‹#›</a:t>
            </a:fld>
            <a:endParaRPr lang="en-GB"/>
          </a:p>
        </p:txBody>
      </p:sp>
      <p:sp>
        <p:nvSpPr>
          <p:cNvPr id="7" name="Rectangle 6">
            <a:extLst>
              <a:ext uri="{FF2B5EF4-FFF2-40B4-BE49-F238E27FC236}">
                <a16:creationId xmlns:a16="http://schemas.microsoft.com/office/drawing/2014/main" id="{4B077F86-F4AC-1BE4-9321-ED8685BC436A}"/>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5991D360-F616-9A12-5CA6-B741AAEA981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7587ABE-F3BA-7543-CDA7-29F4413EF2EB}"/>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ECDCFEF6-E27C-B95D-1833-2C30D51F808A}"/>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530E3443-9700-8DB1-6D58-70983BC5EC5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758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https://www.youtube.com/embed/ZwCNG9KFdXs?feature=oembed" TargetMode="Externa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AEB5F3-2B7C-115E-892E-CB1ECCB0C2C5}"/>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Computing devices</a:t>
            </a:r>
          </a:p>
        </p:txBody>
      </p:sp>
      <p:sp>
        <p:nvSpPr>
          <p:cNvPr id="5" name="Rectangle 4">
            <a:extLst>
              <a:ext uri="{FF2B5EF4-FFF2-40B4-BE49-F238E27FC236}">
                <a16:creationId xmlns:a16="http://schemas.microsoft.com/office/drawing/2014/main" id="{F8F33145-EB9F-BAF9-DAAC-5C2EFDE8E74A}"/>
              </a:ext>
            </a:extLst>
          </p:cNvPr>
          <p:cNvSpPr/>
          <p:nvPr/>
        </p:nvSpPr>
        <p:spPr>
          <a:xfrm>
            <a:off x="965791" y="3614064"/>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WJEC Vocational ICT Level 1 and 2</a:t>
            </a:r>
          </a:p>
        </p:txBody>
      </p:sp>
    </p:spTree>
    <p:extLst>
      <p:ext uri="{BB962C8B-B14F-4D97-AF65-F5344CB8AC3E}">
        <p14:creationId xmlns:p14="http://schemas.microsoft.com/office/powerpoint/2010/main" val="1810975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92A1B9-0308-5658-BF64-B77F8D485C5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Objectives</a:t>
            </a:r>
          </a:p>
        </p:txBody>
      </p:sp>
      <p:sp>
        <p:nvSpPr>
          <p:cNvPr id="3" name="TextBox 2">
            <a:extLst>
              <a:ext uri="{FF2B5EF4-FFF2-40B4-BE49-F238E27FC236}">
                <a16:creationId xmlns:a16="http://schemas.microsoft.com/office/drawing/2014/main" id="{BABBD285-652E-3A10-348A-2E5467B62AC0}"/>
              </a:ext>
            </a:extLst>
          </p:cNvPr>
          <p:cNvSpPr txBox="1"/>
          <p:nvPr/>
        </p:nvSpPr>
        <p:spPr>
          <a:xfrm>
            <a:off x="303293" y="1284415"/>
            <a:ext cx="9601200" cy="1015663"/>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Learners should know the role of different components.</a:t>
            </a:r>
            <a:endParaRPr lang="en-GB" sz="2000" b="1" dirty="0">
              <a:latin typeface="Segoe UI Variable Text" pitchFamily="2" charset="0"/>
            </a:endParaRPr>
          </a:p>
        </p:txBody>
      </p:sp>
      <p:sp>
        <p:nvSpPr>
          <p:cNvPr id="4" name="TextBox 3">
            <a:extLst>
              <a:ext uri="{FF2B5EF4-FFF2-40B4-BE49-F238E27FC236}">
                <a16:creationId xmlns:a16="http://schemas.microsoft.com/office/drawing/2014/main" id="{1CCA0578-451A-C05D-65D4-56469706DEE5}"/>
              </a:ext>
            </a:extLst>
          </p:cNvPr>
          <p:cNvSpPr txBox="1"/>
          <p:nvPr/>
        </p:nvSpPr>
        <p:spPr>
          <a:xfrm>
            <a:off x="303293" y="3761799"/>
            <a:ext cx="9601200" cy="1908215"/>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know the role of different internal components.</a:t>
            </a:r>
          </a:p>
          <a:p>
            <a:pPr marL="285750" indent="-285750">
              <a:buFont typeface="Arial" panose="020B0604020202020204" pitchFamily="34" charset="0"/>
              <a:buChar char="•"/>
            </a:pPr>
            <a:r>
              <a:rPr lang="en-GB" b="1" dirty="0">
                <a:latin typeface="Segoe UI Variable Text" pitchFamily="2" charset="0"/>
              </a:rPr>
              <a:t>To know the role of the different expansion cards used in computer systems.</a:t>
            </a:r>
          </a:p>
          <a:p>
            <a:pPr marL="285750" indent="-285750">
              <a:buFont typeface="Arial" panose="020B0604020202020204" pitchFamily="34" charset="0"/>
              <a:buChar char="•"/>
            </a:pPr>
            <a:r>
              <a:rPr lang="en-GB" b="1" dirty="0">
                <a:latin typeface="Segoe UI Variable Text" pitchFamily="2" charset="0"/>
              </a:rPr>
              <a:t>To identify different connectivity ports and understand their purpose.</a:t>
            </a:r>
          </a:p>
          <a:p>
            <a:endParaRPr lang="en-GB" b="1" dirty="0">
              <a:latin typeface="Segoe UI Variable Text" pitchFamily="2" charset="0"/>
            </a:endParaRPr>
          </a:p>
        </p:txBody>
      </p:sp>
    </p:spTree>
    <p:extLst>
      <p:ext uri="{BB962C8B-B14F-4D97-AF65-F5344CB8AC3E}">
        <p14:creationId xmlns:p14="http://schemas.microsoft.com/office/powerpoint/2010/main" val="68803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AB4485-8764-5099-BDCE-542F1CB4844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Computing devices</a:t>
            </a:r>
          </a:p>
        </p:txBody>
      </p:sp>
      <p:sp>
        <p:nvSpPr>
          <p:cNvPr id="9" name="TextBox 8">
            <a:extLst>
              <a:ext uri="{FF2B5EF4-FFF2-40B4-BE49-F238E27FC236}">
                <a16:creationId xmlns:a16="http://schemas.microsoft.com/office/drawing/2014/main" id="{1E6AB3CF-3D17-65D5-77FF-E1ADD5DA9B8A}"/>
              </a:ext>
            </a:extLst>
          </p:cNvPr>
          <p:cNvSpPr txBox="1"/>
          <p:nvPr/>
        </p:nvSpPr>
        <p:spPr>
          <a:xfrm>
            <a:off x="182880" y="1294180"/>
            <a:ext cx="7075170" cy="584775"/>
          </a:xfrm>
          <a:prstGeom prst="rect">
            <a:avLst/>
          </a:prstGeom>
          <a:solidFill>
            <a:schemeClr val="bg1">
              <a:lumMod val="95000"/>
            </a:schemeClr>
          </a:solidFill>
        </p:spPr>
        <p:txBody>
          <a:bodyPr wrap="square">
            <a:spAutoFit/>
          </a:bodyPr>
          <a:lstStyle/>
          <a:p>
            <a:r>
              <a:rPr lang="en-GB" sz="1600" dirty="0">
                <a:latin typeface="Segoe UI Variable Text" pitchFamily="2" charset="0"/>
              </a:rPr>
              <a:t>A</a:t>
            </a:r>
            <a:r>
              <a:rPr lang="en-GB" sz="1600" b="1" dirty="0">
                <a:latin typeface="Segoe UI Variable Text" pitchFamily="2" charset="0"/>
              </a:rPr>
              <a:t> computing device </a:t>
            </a:r>
            <a:r>
              <a:rPr lang="en-GB" sz="1600" dirty="0">
                <a:latin typeface="Segoe UI Variable Text" pitchFamily="2" charset="0"/>
              </a:rPr>
              <a:t>is any electronic machine that can take input, process data, store information, and produce output based on instructions.</a:t>
            </a:r>
          </a:p>
        </p:txBody>
      </p:sp>
      <p:pic>
        <p:nvPicPr>
          <p:cNvPr id="14" name="Picture 13">
            <a:extLst>
              <a:ext uri="{FF2B5EF4-FFF2-40B4-BE49-F238E27FC236}">
                <a16:creationId xmlns:a16="http://schemas.microsoft.com/office/drawing/2014/main" id="{E3F01C33-8653-9A3C-70AA-0C47D68BAE14}"/>
              </a:ext>
            </a:extLst>
          </p:cNvPr>
          <p:cNvPicPr>
            <a:picLocks noChangeAspect="1"/>
          </p:cNvPicPr>
          <p:nvPr/>
        </p:nvPicPr>
        <p:blipFill>
          <a:blip r:embed="rId3"/>
          <a:stretch>
            <a:fillRect/>
          </a:stretch>
        </p:blipFill>
        <p:spPr>
          <a:xfrm>
            <a:off x="199389" y="5295599"/>
            <a:ext cx="638174" cy="638174"/>
          </a:xfrm>
          <a:prstGeom prst="rect">
            <a:avLst/>
          </a:prstGeom>
        </p:spPr>
      </p:pic>
      <p:sp>
        <p:nvSpPr>
          <p:cNvPr id="16" name="TextBox 15">
            <a:extLst>
              <a:ext uri="{FF2B5EF4-FFF2-40B4-BE49-F238E27FC236}">
                <a16:creationId xmlns:a16="http://schemas.microsoft.com/office/drawing/2014/main" id="{2BE7765B-7242-947F-3F4D-9FDB6646C146}"/>
              </a:ext>
            </a:extLst>
          </p:cNvPr>
          <p:cNvSpPr txBox="1"/>
          <p:nvPr/>
        </p:nvSpPr>
        <p:spPr>
          <a:xfrm>
            <a:off x="818764" y="5185231"/>
            <a:ext cx="3198329" cy="1077218"/>
          </a:xfrm>
          <a:prstGeom prst="rect">
            <a:avLst/>
          </a:prstGeom>
          <a:noFill/>
        </p:spPr>
        <p:txBody>
          <a:bodyPr wrap="square">
            <a:spAutoFit/>
          </a:bodyPr>
          <a:lstStyle/>
          <a:p>
            <a:r>
              <a:rPr lang="en-GB" sz="1600" b="1" dirty="0">
                <a:latin typeface="Segoe UI Variable Text" pitchFamily="2" charset="0"/>
              </a:rPr>
              <a:t>Activity – Computing devices</a:t>
            </a:r>
          </a:p>
          <a:p>
            <a:r>
              <a:rPr lang="en-GB" sz="1600" dirty="0">
                <a:latin typeface="Segoe UI Variable Text" pitchFamily="2" charset="0"/>
              </a:rPr>
              <a:t>Identify the personal and business use for other computing devices.</a:t>
            </a:r>
          </a:p>
        </p:txBody>
      </p:sp>
      <p:sp>
        <p:nvSpPr>
          <p:cNvPr id="2" name="TextBox 1">
            <a:extLst>
              <a:ext uri="{FF2B5EF4-FFF2-40B4-BE49-F238E27FC236}">
                <a16:creationId xmlns:a16="http://schemas.microsoft.com/office/drawing/2014/main" id="{293A031F-5CAA-AC90-C80D-D9000EF953B6}"/>
              </a:ext>
            </a:extLst>
          </p:cNvPr>
          <p:cNvSpPr txBox="1"/>
          <p:nvPr/>
        </p:nvSpPr>
        <p:spPr>
          <a:xfrm>
            <a:off x="182879" y="2089172"/>
            <a:ext cx="3853013"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Types of computing devices</a:t>
            </a:r>
          </a:p>
        </p:txBody>
      </p:sp>
      <p:graphicFrame>
        <p:nvGraphicFramePr>
          <p:cNvPr id="7" name="Table 6">
            <a:extLst>
              <a:ext uri="{FF2B5EF4-FFF2-40B4-BE49-F238E27FC236}">
                <a16:creationId xmlns:a16="http://schemas.microsoft.com/office/drawing/2014/main" id="{6164ED0D-B358-F56A-330C-FF7E3F81BD95}"/>
              </a:ext>
            </a:extLst>
          </p:cNvPr>
          <p:cNvGraphicFramePr>
            <a:graphicFrameLocks noGrp="1"/>
          </p:cNvGraphicFramePr>
          <p:nvPr>
            <p:extLst>
              <p:ext uri="{D42A27DB-BD31-4B8C-83A1-F6EECF244321}">
                <p14:modId xmlns:p14="http://schemas.microsoft.com/office/powerpoint/2010/main" val="1476708449"/>
              </p:ext>
            </p:extLst>
          </p:nvPr>
        </p:nvGraphicFramePr>
        <p:xfrm>
          <a:off x="199389" y="2550489"/>
          <a:ext cx="3836503" cy="1260683"/>
        </p:xfrm>
        <a:graphic>
          <a:graphicData uri="http://schemas.openxmlformats.org/drawingml/2006/table">
            <a:tbl>
              <a:tblPr firstRow="1" bandRow="1">
                <a:tableStyleId>{5940675A-B579-460E-94D1-54222C63F5DA}</a:tableStyleId>
              </a:tblPr>
              <a:tblGrid>
                <a:gridCol w="1624521">
                  <a:extLst>
                    <a:ext uri="{9D8B030D-6E8A-4147-A177-3AD203B41FA5}">
                      <a16:colId xmlns:a16="http://schemas.microsoft.com/office/drawing/2014/main" val="2716855884"/>
                    </a:ext>
                  </a:extLst>
                </a:gridCol>
                <a:gridCol w="2211982">
                  <a:extLst>
                    <a:ext uri="{9D8B030D-6E8A-4147-A177-3AD203B41FA5}">
                      <a16:colId xmlns:a16="http://schemas.microsoft.com/office/drawing/2014/main" val="260299196"/>
                    </a:ext>
                  </a:extLst>
                </a:gridCol>
              </a:tblGrid>
              <a:tr h="4429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kern="100" dirty="0">
                          <a:effectLst/>
                          <a:latin typeface="Segoe UI Emoji" panose="020B0502040204020203" pitchFamily="34" charset="0"/>
                          <a:ea typeface="Aptos" panose="020B0004020202020204" pitchFamily="34" charset="0"/>
                          <a:cs typeface="Segoe UI Emoji" panose="020B0502040204020203" pitchFamily="34" charset="0"/>
                        </a:rPr>
                        <a:t>💻</a:t>
                      </a:r>
                      <a:r>
                        <a:rPr lang="en-GB" sz="2000" b="1" kern="100" dirty="0">
                          <a:effectLst/>
                          <a:latin typeface="Aptos" panose="020B0004020202020204" pitchFamily="34" charset="0"/>
                          <a:ea typeface="Aptos" panose="020B0004020202020204" pitchFamily="34" charset="0"/>
                          <a:cs typeface="Times New Roman" panose="02020603050405020304" pitchFamily="18" charset="0"/>
                        </a:rPr>
                        <a:t> </a:t>
                      </a:r>
                      <a:r>
                        <a:rPr lang="en-GB" sz="1600" kern="100" dirty="0">
                          <a:effectLst/>
                          <a:latin typeface="Segoe UI Variable Text" pitchFamily="2" charset="0"/>
                          <a:ea typeface="Aptos" panose="020B0004020202020204" pitchFamily="34" charset="0"/>
                          <a:cs typeface="Times New Roman" panose="02020603050405020304" pitchFamily="18" charset="0"/>
                        </a:rPr>
                        <a:t>Desktops</a:t>
                      </a:r>
                      <a:endParaRPr lang="en-GB" sz="1800" kern="100" dirty="0">
                        <a:effectLst/>
                        <a:latin typeface="Segoe UI Variable Text" pitchFamily="2" charset="0"/>
                        <a:ea typeface="Aptos" panose="020B000402020202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 </a:t>
                      </a:r>
                      <a:r>
                        <a:rPr lang="en-GB" sz="1600" b="0" kern="1200" dirty="0">
                          <a:solidFill>
                            <a:schemeClr val="tx1"/>
                          </a:solidFill>
                          <a:effectLst/>
                          <a:latin typeface="Segoe UI Variable Text" pitchFamily="2" charset="0"/>
                          <a:ea typeface="+mn-ea"/>
                          <a:cs typeface="+mn-cs"/>
                        </a:rPr>
                        <a:t>Smartphones</a:t>
                      </a:r>
                      <a:endParaRPr lang="en-GB" sz="18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14188310"/>
                  </a:ext>
                </a:extLst>
              </a:tr>
              <a:tr h="408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 </a:t>
                      </a:r>
                      <a:r>
                        <a:rPr lang="en-GB" sz="1600" dirty="0">
                          <a:latin typeface="Segoe UI Variable Text" pitchFamily="2" charset="0"/>
                        </a:rPr>
                        <a:t>Laptops</a:t>
                      </a:r>
                      <a:endParaRPr lang="en-GB" sz="1800" dirty="0">
                        <a:latin typeface="Segoe UI Variable Text"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 </a:t>
                      </a:r>
                      <a:r>
                        <a:rPr lang="en-GB" sz="1600" b="0" kern="1200" dirty="0">
                          <a:solidFill>
                            <a:schemeClr val="tx1"/>
                          </a:solidFill>
                          <a:effectLst/>
                          <a:latin typeface="Segoe UI Variable Text" pitchFamily="2" charset="0"/>
                          <a:ea typeface="+mn-ea"/>
                          <a:cs typeface="+mn-cs"/>
                        </a:rPr>
                        <a:t>Smart TVs</a:t>
                      </a:r>
                      <a:endParaRPr lang="en-GB" sz="18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293721007"/>
                  </a:ext>
                </a:extLst>
              </a:tr>
              <a:tr h="408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 </a:t>
                      </a:r>
                      <a:r>
                        <a:rPr lang="en-GB" sz="1600" b="0" kern="1200" dirty="0">
                          <a:solidFill>
                            <a:schemeClr val="tx1"/>
                          </a:solidFill>
                          <a:effectLst/>
                          <a:latin typeface="Segoe UI Variable Text" pitchFamily="2" charset="0"/>
                          <a:ea typeface="+mn-ea"/>
                          <a:cs typeface="+mn-cs"/>
                        </a:rPr>
                        <a:t>Tablets</a:t>
                      </a:r>
                      <a:endParaRPr lang="en-GB" sz="18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 </a:t>
                      </a:r>
                      <a:r>
                        <a:rPr lang="en-GB" sz="1600" b="0" kern="1200" dirty="0">
                          <a:solidFill>
                            <a:schemeClr val="tx1"/>
                          </a:solidFill>
                          <a:effectLst/>
                          <a:latin typeface="Segoe UI Variable Text" pitchFamily="2" charset="0"/>
                          <a:ea typeface="+mn-ea"/>
                          <a:cs typeface="+mn-cs"/>
                        </a:rPr>
                        <a:t>Games Consoles</a:t>
                      </a:r>
                      <a:endParaRPr lang="en-GB" sz="18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56753436"/>
                  </a:ext>
                </a:extLst>
              </a:tr>
            </a:tbl>
          </a:graphicData>
        </a:graphic>
      </p:graphicFrame>
      <p:sp>
        <p:nvSpPr>
          <p:cNvPr id="8" name="TextBox 7">
            <a:extLst>
              <a:ext uri="{FF2B5EF4-FFF2-40B4-BE49-F238E27FC236}">
                <a16:creationId xmlns:a16="http://schemas.microsoft.com/office/drawing/2014/main" id="{C47D9370-CD0D-BD0F-3CFE-3E1848BF0B70}"/>
              </a:ext>
            </a:extLst>
          </p:cNvPr>
          <p:cNvSpPr txBox="1"/>
          <p:nvPr/>
        </p:nvSpPr>
        <p:spPr>
          <a:xfrm>
            <a:off x="4169493" y="2099617"/>
            <a:ext cx="3088557" cy="3785652"/>
          </a:xfrm>
          <a:prstGeom prst="rect">
            <a:avLst/>
          </a:prstGeom>
          <a:solidFill>
            <a:schemeClr val="bg1">
              <a:lumMod val="85000"/>
            </a:schemeClr>
          </a:solidFill>
        </p:spPr>
        <p:txBody>
          <a:bodyPr wrap="square">
            <a:spAutoFit/>
          </a:bodyPr>
          <a:lstStyle/>
          <a:p>
            <a:r>
              <a:rPr lang="en-GB" sz="1600" b="1" dirty="0">
                <a:latin typeface="Segoe UI Variable Text" pitchFamily="2" charset="0"/>
              </a:rPr>
              <a:t>Key features of computing devices:</a:t>
            </a:r>
          </a:p>
          <a:p>
            <a:endParaRPr lang="en-GB" sz="1600" b="1" dirty="0">
              <a:latin typeface="Segoe UI Variable Text" pitchFamily="2" charset="0"/>
            </a:endParaRPr>
          </a:p>
          <a:p>
            <a:pPr marL="285750" lvl="0" indent="-285750">
              <a:buFont typeface="Arial" panose="020B0604020202020204" pitchFamily="34" charset="0"/>
              <a:buChar char="•"/>
            </a:pPr>
            <a:r>
              <a:rPr lang="en-GB" sz="1600" b="1" dirty="0">
                <a:latin typeface="Segoe UI Variable Text" pitchFamily="2" charset="0"/>
              </a:rPr>
              <a:t>Input</a:t>
            </a:r>
            <a:r>
              <a:rPr lang="en-GB" sz="1600" dirty="0">
                <a:latin typeface="Segoe UI Variable Text" pitchFamily="2" charset="0"/>
              </a:rPr>
              <a:t>: Accept data via touch, sensors, keyboard, microphone, etc.</a:t>
            </a:r>
          </a:p>
          <a:p>
            <a:pPr marL="285750" lvl="0" indent="-285750">
              <a:buFont typeface="Arial" panose="020B0604020202020204" pitchFamily="34" charset="0"/>
              <a:buChar char="•"/>
            </a:pPr>
            <a:r>
              <a:rPr lang="en-GB" sz="1600" b="1" dirty="0">
                <a:latin typeface="Segoe UI Variable Text" pitchFamily="2" charset="0"/>
              </a:rPr>
              <a:t>Processing</a:t>
            </a:r>
            <a:r>
              <a:rPr lang="en-GB" sz="1600" dirty="0">
                <a:latin typeface="Segoe UI Variable Text" pitchFamily="2" charset="0"/>
              </a:rPr>
              <a:t>: Use a CPU, microcontroller, or processor to compute.</a:t>
            </a:r>
          </a:p>
          <a:p>
            <a:pPr marL="285750" lvl="0" indent="-285750">
              <a:buFont typeface="Arial" panose="020B0604020202020204" pitchFamily="34" charset="0"/>
              <a:buChar char="•"/>
            </a:pPr>
            <a:r>
              <a:rPr lang="en-GB" sz="1600" b="1" dirty="0">
                <a:latin typeface="Segoe UI Variable Text" pitchFamily="2" charset="0"/>
              </a:rPr>
              <a:t>Output</a:t>
            </a:r>
            <a:r>
              <a:rPr lang="en-GB" sz="1600" dirty="0">
                <a:latin typeface="Segoe UI Variable Text" pitchFamily="2" charset="0"/>
              </a:rPr>
              <a:t>: Display results via screens, sounds, lights, motors, etc.</a:t>
            </a:r>
          </a:p>
          <a:p>
            <a:pPr marL="285750" lvl="0" indent="-285750">
              <a:buFont typeface="Arial" panose="020B0604020202020204" pitchFamily="34" charset="0"/>
              <a:buChar char="•"/>
            </a:pPr>
            <a:r>
              <a:rPr lang="en-GB" sz="1600" b="1" dirty="0">
                <a:latin typeface="Segoe UI Variable Text" pitchFamily="2" charset="0"/>
              </a:rPr>
              <a:t>Storage</a:t>
            </a:r>
            <a:r>
              <a:rPr lang="en-GB" sz="1600" dirty="0">
                <a:latin typeface="Segoe UI Variable Text" pitchFamily="2" charset="0"/>
              </a:rPr>
              <a:t>: Temporarily or permanently hold data (RAM, SSD, etc.).</a:t>
            </a:r>
          </a:p>
        </p:txBody>
      </p:sp>
      <p:sp>
        <p:nvSpPr>
          <p:cNvPr id="15" name="TextBox 14">
            <a:extLst>
              <a:ext uri="{FF2B5EF4-FFF2-40B4-BE49-F238E27FC236}">
                <a16:creationId xmlns:a16="http://schemas.microsoft.com/office/drawing/2014/main" id="{6DE4CFE8-6EE1-A98A-3532-89BE9278AED4}"/>
              </a:ext>
            </a:extLst>
          </p:cNvPr>
          <p:cNvSpPr txBox="1"/>
          <p:nvPr/>
        </p:nvSpPr>
        <p:spPr>
          <a:xfrm>
            <a:off x="182879" y="4137887"/>
            <a:ext cx="3836503" cy="830997"/>
          </a:xfrm>
          <a:prstGeom prst="rect">
            <a:avLst/>
          </a:prstGeom>
          <a:solidFill>
            <a:schemeClr val="bg1">
              <a:lumMod val="95000"/>
            </a:schemeClr>
          </a:solidFill>
        </p:spPr>
        <p:txBody>
          <a:bodyPr wrap="square">
            <a:spAutoFit/>
          </a:bodyPr>
          <a:lstStyle/>
          <a:p>
            <a:r>
              <a:rPr lang="en-GB" sz="1600" b="1" dirty="0">
                <a:latin typeface="Segoe UI Variable Text" pitchFamily="2" charset="0"/>
              </a:rPr>
              <a:t>Why are computing devices used?</a:t>
            </a:r>
          </a:p>
          <a:p>
            <a:r>
              <a:rPr lang="en-GB" sz="1600" dirty="0">
                <a:latin typeface="Segoe UI Variable Text" pitchFamily="2" charset="0"/>
              </a:rPr>
              <a:t>They are used for personal and business reasons.</a:t>
            </a:r>
          </a:p>
        </p:txBody>
      </p:sp>
      <p:sp>
        <p:nvSpPr>
          <p:cNvPr id="17" name="TextBox 16">
            <a:extLst>
              <a:ext uri="{FF2B5EF4-FFF2-40B4-BE49-F238E27FC236}">
                <a16:creationId xmlns:a16="http://schemas.microsoft.com/office/drawing/2014/main" id="{5E8E848A-7E41-5840-24BD-4035D4E49E46}"/>
              </a:ext>
            </a:extLst>
          </p:cNvPr>
          <p:cNvSpPr txBox="1"/>
          <p:nvPr/>
        </p:nvSpPr>
        <p:spPr>
          <a:xfrm>
            <a:off x="7410450" y="1294179"/>
            <a:ext cx="4598670"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a:t>
            </a:r>
          </a:p>
        </p:txBody>
      </p:sp>
      <p:graphicFrame>
        <p:nvGraphicFramePr>
          <p:cNvPr id="19" name="Table 18">
            <a:extLst>
              <a:ext uri="{FF2B5EF4-FFF2-40B4-BE49-F238E27FC236}">
                <a16:creationId xmlns:a16="http://schemas.microsoft.com/office/drawing/2014/main" id="{8BA33309-66CA-6EEF-184D-26F13F294145}"/>
              </a:ext>
            </a:extLst>
          </p:cNvPr>
          <p:cNvGraphicFramePr>
            <a:graphicFrameLocks noGrp="1"/>
          </p:cNvGraphicFramePr>
          <p:nvPr>
            <p:extLst>
              <p:ext uri="{D42A27DB-BD31-4B8C-83A1-F6EECF244321}">
                <p14:modId xmlns:p14="http://schemas.microsoft.com/office/powerpoint/2010/main" val="875968805"/>
              </p:ext>
            </p:extLst>
          </p:nvPr>
        </p:nvGraphicFramePr>
        <p:xfrm>
          <a:off x="7410450" y="3992443"/>
          <a:ext cx="4598670" cy="1925320"/>
        </p:xfrm>
        <a:graphic>
          <a:graphicData uri="http://schemas.openxmlformats.org/drawingml/2006/table">
            <a:tbl>
              <a:tblPr firstRow="1" bandRow="1">
                <a:tableStyleId>{5940675A-B579-460E-94D1-54222C63F5DA}</a:tableStyleId>
              </a:tblPr>
              <a:tblGrid>
                <a:gridCol w="2299335">
                  <a:extLst>
                    <a:ext uri="{9D8B030D-6E8A-4147-A177-3AD203B41FA5}">
                      <a16:colId xmlns:a16="http://schemas.microsoft.com/office/drawing/2014/main" val="1425915350"/>
                    </a:ext>
                  </a:extLst>
                </a:gridCol>
                <a:gridCol w="2299335">
                  <a:extLst>
                    <a:ext uri="{9D8B030D-6E8A-4147-A177-3AD203B41FA5}">
                      <a16:colId xmlns:a16="http://schemas.microsoft.com/office/drawing/2014/main" val="4217808530"/>
                    </a:ext>
                  </a:extLst>
                </a:gridCol>
              </a:tblGrid>
              <a:tr h="370840">
                <a:tc>
                  <a:txBody>
                    <a:bodyPr/>
                    <a:lstStyle/>
                    <a:p>
                      <a:pPr algn="ctr"/>
                      <a:r>
                        <a:rPr lang="en-GB" sz="1600" b="1" dirty="0">
                          <a:latin typeface="Segoe UI Variable Text" pitchFamily="2" charset="0"/>
                        </a:rPr>
                        <a:t>Personal use</a:t>
                      </a:r>
                    </a:p>
                  </a:txBody>
                  <a:tcPr>
                    <a:solidFill>
                      <a:schemeClr val="bg1">
                        <a:lumMod val="95000"/>
                      </a:schemeClr>
                    </a:solidFill>
                  </a:tcPr>
                </a:tc>
                <a:tc>
                  <a:txBody>
                    <a:bodyPr/>
                    <a:lstStyle/>
                    <a:p>
                      <a:pPr algn="ctr"/>
                      <a:r>
                        <a:rPr lang="en-GB" sz="1600" b="1" dirty="0">
                          <a:latin typeface="Segoe UI Variable Text" pitchFamily="2" charset="0"/>
                        </a:rPr>
                        <a:t>Business use</a:t>
                      </a:r>
                    </a:p>
                  </a:txBody>
                  <a:tcPr>
                    <a:solidFill>
                      <a:schemeClr val="bg1">
                        <a:lumMod val="95000"/>
                      </a:schemeClr>
                    </a:solidFill>
                  </a:tcPr>
                </a:tc>
                <a:extLst>
                  <a:ext uri="{0D108BD9-81ED-4DB2-BD59-A6C34878D82A}">
                    <a16:rowId xmlns:a16="http://schemas.microsoft.com/office/drawing/2014/main" val="2088651609"/>
                  </a:ext>
                </a:extLst>
              </a:tr>
              <a:tr h="370840">
                <a:tc>
                  <a:txBody>
                    <a:bodyPr/>
                    <a:lstStyle/>
                    <a:p>
                      <a:pPr algn="ctr"/>
                      <a:r>
                        <a:rPr lang="en-GB" sz="1600" kern="1200" dirty="0">
                          <a:solidFill>
                            <a:schemeClr val="tx1"/>
                          </a:solidFill>
                          <a:effectLst/>
                          <a:latin typeface="Segoe UI Variable Text" pitchFamily="2" charset="0"/>
                          <a:ea typeface="+mn-ea"/>
                          <a:cs typeface="+mn-cs"/>
                        </a:rPr>
                        <a:t>Gaming</a:t>
                      </a:r>
                      <a:br>
                        <a:rPr lang="en-GB" sz="1600" kern="1200" dirty="0">
                          <a:solidFill>
                            <a:schemeClr val="tx1"/>
                          </a:solidFill>
                          <a:effectLst/>
                          <a:latin typeface="Segoe UI Variable Text" pitchFamily="2" charset="0"/>
                          <a:ea typeface="+mn-ea"/>
                          <a:cs typeface="+mn-cs"/>
                        </a:rPr>
                      </a:br>
                      <a:r>
                        <a:rPr lang="en-GB" sz="1600" kern="1200" dirty="0">
                          <a:solidFill>
                            <a:schemeClr val="tx1"/>
                          </a:solidFill>
                          <a:effectLst/>
                          <a:latin typeface="Segoe UI Variable Text" pitchFamily="2" charset="0"/>
                          <a:ea typeface="+mn-ea"/>
                          <a:cs typeface="+mn-cs"/>
                        </a:rPr>
                        <a:t>Web browsing</a:t>
                      </a:r>
                      <a:br>
                        <a:rPr lang="en-GB" sz="1600" kern="1200" dirty="0">
                          <a:solidFill>
                            <a:schemeClr val="tx1"/>
                          </a:solidFill>
                          <a:effectLst/>
                          <a:latin typeface="Segoe UI Variable Text" pitchFamily="2" charset="0"/>
                          <a:ea typeface="+mn-ea"/>
                          <a:cs typeface="+mn-cs"/>
                        </a:rPr>
                      </a:br>
                      <a:r>
                        <a:rPr lang="en-GB" sz="1600" kern="1200" dirty="0">
                          <a:solidFill>
                            <a:schemeClr val="tx1"/>
                          </a:solidFill>
                          <a:effectLst/>
                          <a:latin typeface="Segoe UI Variable Text" pitchFamily="2" charset="0"/>
                          <a:ea typeface="+mn-ea"/>
                          <a:cs typeface="+mn-cs"/>
                        </a:rPr>
                        <a:t>Video editing</a:t>
                      </a:r>
                      <a:br>
                        <a:rPr lang="en-GB" sz="1600" kern="1200" dirty="0">
                          <a:solidFill>
                            <a:schemeClr val="tx1"/>
                          </a:solidFill>
                          <a:effectLst/>
                          <a:latin typeface="Segoe UI Variable Text" pitchFamily="2" charset="0"/>
                          <a:ea typeface="+mn-ea"/>
                          <a:cs typeface="+mn-cs"/>
                        </a:rPr>
                      </a:br>
                      <a:r>
                        <a:rPr lang="en-GB" sz="1600" kern="1200" dirty="0">
                          <a:solidFill>
                            <a:schemeClr val="tx1"/>
                          </a:solidFill>
                          <a:effectLst/>
                          <a:latin typeface="Segoe UI Variable Text" pitchFamily="2" charset="0"/>
                          <a:ea typeface="+mn-ea"/>
                          <a:cs typeface="+mn-cs"/>
                        </a:rPr>
                        <a:t>Homework or assignments</a:t>
                      </a:r>
                      <a:endParaRPr lang="en-GB" sz="1400" dirty="0">
                        <a:latin typeface="Segoe UI Variable Text" pitchFamily="2" charset="0"/>
                      </a:endParaRPr>
                    </a:p>
                  </a:txBody>
                  <a:tcPr/>
                </a:tc>
                <a:tc>
                  <a:txBody>
                    <a:bodyPr/>
                    <a:lstStyle/>
                    <a:p>
                      <a:pPr algn="ctr"/>
                      <a:r>
                        <a:rPr lang="en-GB" sz="1600" kern="1200" dirty="0">
                          <a:solidFill>
                            <a:schemeClr val="tx1"/>
                          </a:solidFill>
                          <a:effectLst/>
                          <a:latin typeface="Segoe UI Variable Text" pitchFamily="2" charset="0"/>
                          <a:ea typeface="+mn-ea"/>
                          <a:cs typeface="+mn-cs"/>
                        </a:rPr>
                        <a:t>Office work (documents, spreadsheets)</a:t>
                      </a:r>
                      <a:br>
                        <a:rPr lang="en-GB" sz="1600" kern="1200" dirty="0">
                          <a:solidFill>
                            <a:schemeClr val="tx1"/>
                          </a:solidFill>
                          <a:effectLst/>
                          <a:latin typeface="Segoe UI Variable Text" pitchFamily="2" charset="0"/>
                          <a:ea typeface="+mn-ea"/>
                          <a:cs typeface="+mn-cs"/>
                        </a:rPr>
                      </a:br>
                      <a:r>
                        <a:rPr lang="en-GB" sz="1600" kern="1200" dirty="0">
                          <a:solidFill>
                            <a:schemeClr val="tx1"/>
                          </a:solidFill>
                          <a:effectLst/>
                          <a:latin typeface="Segoe UI Variable Text" pitchFamily="2" charset="0"/>
                          <a:ea typeface="+mn-ea"/>
                          <a:cs typeface="+mn-cs"/>
                        </a:rPr>
                        <a:t>Software development</a:t>
                      </a:r>
                      <a:br>
                        <a:rPr lang="en-GB" sz="1600" kern="1200" dirty="0">
                          <a:solidFill>
                            <a:schemeClr val="tx1"/>
                          </a:solidFill>
                          <a:effectLst/>
                          <a:latin typeface="Segoe UI Variable Text" pitchFamily="2" charset="0"/>
                          <a:ea typeface="+mn-ea"/>
                          <a:cs typeface="+mn-cs"/>
                        </a:rPr>
                      </a:br>
                      <a:r>
                        <a:rPr lang="en-GB" sz="1600" kern="1200" dirty="0">
                          <a:solidFill>
                            <a:schemeClr val="tx1"/>
                          </a:solidFill>
                          <a:effectLst/>
                          <a:latin typeface="Segoe UI Variable Text" pitchFamily="2" charset="0"/>
                          <a:ea typeface="+mn-ea"/>
                          <a:cs typeface="+mn-cs"/>
                        </a:rPr>
                        <a:t>Graphic design</a:t>
                      </a:r>
                      <a:br>
                        <a:rPr lang="en-GB" sz="1600" kern="1200" dirty="0">
                          <a:solidFill>
                            <a:schemeClr val="tx1"/>
                          </a:solidFill>
                          <a:effectLst/>
                          <a:latin typeface="Segoe UI Variable Text" pitchFamily="2" charset="0"/>
                          <a:ea typeface="+mn-ea"/>
                          <a:cs typeface="+mn-cs"/>
                        </a:rPr>
                      </a:br>
                      <a:r>
                        <a:rPr lang="en-GB" sz="1600" kern="1200" dirty="0">
                          <a:solidFill>
                            <a:schemeClr val="tx1"/>
                          </a:solidFill>
                          <a:effectLst/>
                          <a:latin typeface="Segoe UI Variable Text" pitchFamily="2" charset="0"/>
                          <a:ea typeface="+mn-ea"/>
                          <a:cs typeface="+mn-cs"/>
                        </a:rPr>
                        <a:t>Data analysis</a:t>
                      </a:r>
                      <a:endParaRPr lang="en-GB" sz="1400" dirty="0">
                        <a:latin typeface="Segoe UI Variable Text" pitchFamily="2" charset="0"/>
                      </a:endParaRPr>
                    </a:p>
                  </a:txBody>
                  <a:tcPr/>
                </a:tc>
                <a:extLst>
                  <a:ext uri="{0D108BD9-81ED-4DB2-BD59-A6C34878D82A}">
                    <a16:rowId xmlns:a16="http://schemas.microsoft.com/office/drawing/2014/main" val="3259103877"/>
                  </a:ext>
                </a:extLst>
              </a:tr>
            </a:tbl>
          </a:graphicData>
        </a:graphic>
      </p:graphicFrame>
      <p:sp>
        <p:nvSpPr>
          <p:cNvPr id="4" name="TextBox 3">
            <a:extLst>
              <a:ext uri="{FF2B5EF4-FFF2-40B4-BE49-F238E27FC236}">
                <a16:creationId xmlns:a16="http://schemas.microsoft.com/office/drawing/2014/main" id="{09437B14-1DAC-CE4F-E60F-D5B30CACB448}"/>
              </a:ext>
            </a:extLst>
          </p:cNvPr>
          <p:cNvSpPr txBox="1"/>
          <p:nvPr/>
        </p:nvSpPr>
        <p:spPr>
          <a:xfrm>
            <a:off x="9709785" y="1749069"/>
            <a:ext cx="2299335" cy="2062103"/>
          </a:xfrm>
          <a:prstGeom prst="rect">
            <a:avLst/>
          </a:prstGeom>
          <a:solidFill>
            <a:schemeClr val="bg1"/>
          </a:solidFill>
          <a:ln>
            <a:noFill/>
          </a:ln>
        </p:spPr>
        <p:txBody>
          <a:bodyPr wrap="square">
            <a:spAutoFit/>
          </a:bodyPr>
          <a:lstStyle/>
          <a:p>
            <a:r>
              <a:rPr lang="en-GB" sz="1600" dirty="0">
                <a:latin typeface="Segoe UI Variable Text" pitchFamily="2" charset="0"/>
              </a:rPr>
              <a:t>A financial analyst at a bank uses a </a:t>
            </a:r>
            <a:r>
              <a:rPr lang="en-GB" sz="1600" b="1" dirty="0">
                <a:latin typeface="Segoe UI Variable Text" pitchFamily="2" charset="0"/>
              </a:rPr>
              <a:t>desktop</a:t>
            </a:r>
            <a:r>
              <a:rPr lang="en-GB" sz="1600" dirty="0">
                <a:latin typeface="Segoe UI Variable Text" pitchFamily="2" charset="0"/>
              </a:rPr>
              <a:t> computer with a powerful processor, large RAM, and dual monitors to run data analysis software such as Microsoft Excel.</a:t>
            </a:r>
          </a:p>
        </p:txBody>
      </p:sp>
      <p:pic>
        <p:nvPicPr>
          <p:cNvPr id="5" name="Picture 4">
            <a:extLst>
              <a:ext uri="{FF2B5EF4-FFF2-40B4-BE49-F238E27FC236}">
                <a16:creationId xmlns:a16="http://schemas.microsoft.com/office/drawing/2014/main" id="{FD9B9F5F-059F-C242-B06A-EDC32FDBEE60}"/>
              </a:ext>
            </a:extLst>
          </p:cNvPr>
          <p:cNvPicPr>
            <a:picLocks noChangeAspect="1"/>
          </p:cNvPicPr>
          <p:nvPr/>
        </p:nvPicPr>
        <p:blipFill>
          <a:blip r:embed="rId4"/>
          <a:stretch>
            <a:fillRect/>
          </a:stretch>
        </p:blipFill>
        <p:spPr>
          <a:xfrm>
            <a:off x="7391650" y="1834505"/>
            <a:ext cx="2175259" cy="1677308"/>
          </a:xfrm>
          <a:prstGeom prst="rect">
            <a:avLst/>
          </a:prstGeom>
        </p:spPr>
      </p:pic>
      <p:sp>
        <p:nvSpPr>
          <p:cNvPr id="10" name="Arrow: Down 9">
            <a:extLst>
              <a:ext uri="{FF2B5EF4-FFF2-40B4-BE49-F238E27FC236}">
                <a16:creationId xmlns:a16="http://schemas.microsoft.com/office/drawing/2014/main" id="{8E1536F5-B092-CED0-05BF-37648F0426E5}"/>
              </a:ext>
            </a:extLst>
          </p:cNvPr>
          <p:cNvSpPr/>
          <p:nvPr/>
        </p:nvSpPr>
        <p:spPr>
          <a:xfrm>
            <a:off x="9566909" y="3811172"/>
            <a:ext cx="342901" cy="48063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77228B2D-76DA-E1E8-7BB2-52333AE84EDB}"/>
              </a:ext>
            </a:extLst>
          </p:cNvPr>
          <p:cNvSpPr/>
          <p:nvPr/>
        </p:nvSpPr>
        <p:spPr>
          <a:xfrm rot="5400000">
            <a:off x="9349557" y="2358862"/>
            <a:ext cx="342901" cy="48063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861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78E0C8-7CC8-E7AA-73EA-7C75AAB06E9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Input and output</a:t>
            </a:r>
          </a:p>
        </p:txBody>
      </p:sp>
      <p:sp>
        <p:nvSpPr>
          <p:cNvPr id="3" name="TextBox 2">
            <a:extLst>
              <a:ext uri="{FF2B5EF4-FFF2-40B4-BE49-F238E27FC236}">
                <a16:creationId xmlns:a16="http://schemas.microsoft.com/office/drawing/2014/main" id="{CDE70639-2061-3CCE-A503-96777C5DA6A1}"/>
              </a:ext>
            </a:extLst>
          </p:cNvPr>
          <p:cNvSpPr txBox="1"/>
          <p:nvPr/>
        </p:nvSpPr>
        <p:spPr>
          <a:xfrm>
            <a:off x="182880" y="1294180"/>
            <a:ext cx="6941227" cy="830997"/>
          </a:xfrm>
          <a:prstGeom prst="rect">
            <a:avLst/>
          </a:prstGeom>
          <a:solidFill>
            <a:schemeClr val="bg1">
              <a:lumMod val="95000"/>
            </a:schemeClr>
          </a:solidFill>
        </p:spPr>
        <p:txBody>
          <a:bodyPr wrap="square">
            <a:spAutoFit/>
          </a:bodyPr>
          <a:lstStyle/>
          <a:p>
            <a:r>
              <a:rPr lang="en-GB" sz="1600" dirty="0">
                <a:latin typeface="Segoe UI Variable Text" pitchFamily="2" charset="0"/>
              </a:rPr>
              <a:t>An </a:t>
            </a:r>
            <a:r>
              <a:rPr lang="en-GB" sz="1600" b="1" dirty="0">
                <a:latin typeface="Segoe UI Variable Text" pitchFamily="2" charset="0"/>
              </a:rPr>
              <a:t>input device </a:t>
            </a:r>
            <a:r>
              <a:rPr lang="en-GB" sz="1600" dirty="0">
                <a:latin typeface="Segoe UI Variable Text" pitchFamily="2" charset="0"/>
              </a:rPr>
              <a:t>is a piece of equipment that allows users to enter data into a computer. An </a:t>
            </a:r>
            <a:r>
              <a:rPr lang="en-GB" sz="1600" b="1" dirty="0">
                <a:latin typeface="Segoe UI Variable Text" pitchFamily="2" charset="0"/>
              </a:rPr>
              <a:t>output device </a:t>
            </a:r>
            <a:r>
              <a:rPr lang="en-GB" sz="1600" dirty="0">
                <a:latin typeface="Segoe UI Variable Text" pitchFamily="2" charset="0"/>
              </a:rPr>
              <a:t>allows users to receive data from a computer. </a:t>
            </a:r>
          </a:p>
        </p:txBody>
      </p:sp>
      <p:sp>
        <p:nvSpPr>
          <p:cNvPr id="18" name="TextBox 17">
            <a:extLst>
              <a:ext uri="{FF2B5EF4-FFF2-40B4-BE49-F238E27FC236}">
                <a16:creationId xmlns:a16="http://schemas.microsoft.com/office/drawing/2014/main" id="{9C548351-E163-7867-BAA1-C3477D8EE186}"/>
              </a:ext>
            </a:extLst>
          </p:cNvPr>
          <p:cNvSpPr txBox="1"/>
          <p:nvPr/>
        </p:nvSpPr>
        <p:spPr>
          <a:xfrm>
            <a:off x="158988" y="2322783"/>
            <a:ext cx="3222265" cy="338554"/>
          </a:xfrm>
          <a:prstGeom prst="rect">
            <a:avLst/>
          </a:prstGeom>
          <a:solidFill>
            <a:schemeClr val="bg1">
              <a:lumMod val="85000"/>
            </a:schemeClr>
          </a:solidFill>
        </p:spPr>
        <p:txBody>
          <a:bodyPr wrap="square">
            <a:spAutoFit/>
          </a:bodyPr>
          <a:lstStyle/>
          <a:p>
            <a:pPr algn="ctr"/>
            <a:r>
              <a:rPr lang="en-GB" sz="1600" b="1" dirty="0">
                <a:latin typeface="Segoe UI Variable Text" pitchFamily="2" charset="0"/>
              </a:rPr>
              <a:t>Types of input devices</a:t>
            </a:r>
          </a:p>
        </p:txBody>
      </p:sp>
      <p:graphicFrame>
        <p:nvGraphicFramePr>
          <p:cNvPr id="19" name="Table 18">
            <a:extLst>
              <a:ext uri="{FF2B5EF4-FFF2-40B4-BE49-F238E27FC236}">
                <a16:creationId xmlns:a16="http://schemas.microsoft.com/office/drawing/2014/main" id="{910E9E22-296F-950E-CFE6-76C0910D5867}"/>
              </a:ext>
            </a:extLst>
          </p:cNvPr>
          <p:cNvGraphicFramePr>
            <a:graphicFrameLocks noGrp="1"/>
          </p:cNvGraphicFramePr>
          <p:nvPr>
            <p:extLst>
              <p:ext uri="{D42A27DB-BD31-4B8C-83A1-F6EECF244321}">
                <p14:modId xmlns:p14="http://schemas.microsoft.com/office/powerpoint/2010/main" val="2392090094"/>
              </p:ext>
            </p:extLst>
          </p:nvPr>
        </p:nvGraphicFramePr>
        <p:xfrm>
          <a:off x="175498" y="2784100"/>
          <a:ext cx="3422477" cy="1260683"/>
        </p:xfrm>
        <a:graphic>
          <a:graphicData uri="http://schemas.openxmlformats.org/drawingml/2006/table">
            <a:tbl>
              <a:tblPr firstRow="1" bandRow="1">
                <a:tableStyleId>{5940675A-B579-460E-94D1-54222C63F5DA}</a:tableStyleId>
              </a:tblPr>
              <a:tblGrid>
                <a:gridCol w="1777898">
                  <a:extLst>
                    <a:ext uri="{9D8B030D-6E8A-4147-A177-3AD203B41FA5}">
                      <a16:colId xmlns:a16="http://schemas.microsoft.com/office/drawing/2014/main" val="2716855884"/>
                    </a:ext>
                  </a:extLst>
                </a:gridCol>
                <a:gridCol w="1644579">
                  <a:extLst>
                    <a:ext uri="{9D8B030D-6E8A-4147-A177-3AD203B41FA5}">
                      <a16:colId xmlns:a16="http://schemas.microsoft.com/office/drawing/2014/main" val="260299196"/>
                    </a:ext>
                  </a:extLst>
                </a:gridCol>
              </a:tblGrid>
              <a:tr h="4429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Mouse</a:t>
                      </a:r>
                      <a:endParaRPr lang="en-GB" sz="1600" b="0" kern="100" dirty="0">
                        <a:effectLst/>
                        <a:latin typeface="Segoe UI Variable Text" pitchFamily="2" charset="0"/>
                        <a:ea typeface="Aptos" panose="020B000402020202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Scanner </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14188310"/>
                  </a:ext>
                </a:extLst>
              </a:tr>
              <a:tr h="408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Keyboard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Joystick</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293721007"/>
                  </a:ext>
                </a:extLst>
              </a:tr>
              <a:tr h="408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Microphone</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Sensors</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56753436"/>
                  </a:ext>
                </a:extLst>
              </a:tr>
            </a:tbl>
          </a:graphicData>
        </a:graphic>
      </p:graphicFrame>
      <p:sp>
        <p:nvSpPr>
          <p:cNvPr id="20" name="TextBox 19">
            <a:extLst>
              <a:ext uri="{FF2B5EF4-FFF2-40B4-BE49-F238E27FC236}">
                <a16:creationId xmlns:a16="http://schemas.microsoft.com/office/drawing/2014/main" id="{838E8353-6A90-A6CE-4209-3290AB096D59}"/>
              </a:ext>
            </a:extLst>
          </p:cNvPr>
          <p:cNvSpPr txBox="1"/>
          <p:nvPr/>
        </p:nvSpPr>
        <p:spPr>
          <a:xfrm>
            <a:off x="3884922" y="2312334"/>
            <a:ext cx="3225854" cy="338554"/>
          </a:xfrm>
          <a:prstGeom prst="rect">
            <a:avLst/>
          </a:prstGeom>
          <a:solidFill>
            <a:schemeClr val="bg1">
              <a:lumMod val="85000"/>
            </a:schemeClr>
          </a:solidFill>
        </p:spPr>
        <p:txBody>
          <a:bodyPr wrap="square">
            <a:spAutoFit/>
          </a:bodyPr>
          <a:lstStyle/>
          <a:p>
            <a:pPr algn="ctr"/>
            <a:r>
              <a:rPr lang="en-GB" sz="1600" b="1" dirty="0">
                <a:latin typeface="Segoe UI Variable Text" pitchFamily="2" charset="0"/>
              </a:rPr>
              <a:t>Types of output devices</a:t>
            </a:r>
          </a:p>
        </p:txBody>
      </p:sp>
      <p:graphicFrame>
        <p:nvGraphicFramePr>
          <p:cNvPr id="21" name="Table 20">
            <a:extLst>
              <a:ext uri="{FF2B5EF4-FFF2-40B4-BE49-F238E27FC236}">
                <a16:creationId xmlns:a16="http://schemas.microsoft.com/office/drawing/2014/main" id="{6B1B146B-8242-884D-2E00-1105E5DD4C2F}"/>
              </a:ext>
            </a:extLst>
          </p:cNvPr>
          <p:cNvGraphicFramePr>
            <a:graphicFrameLocks noGrp="1"/>
          </p:cNvGraphicFramePr>
          <p:nvPr>
            <p:extLst>
              <p:ext uri="{D42A27DB-BD31-4B8C-83A1-F6EECF244321}">
                <p14:modId xmlns:p14="http://schemas.microsoft.com/office/powerpoint/2010/main" val="4144097556"/>
              </p:ext>
            </p:extLst>
          </p:nvPr>
        </p:nvGraphicFramePr>
        <p:xfrm>
          <a:off x="3732028" y="2790881"/>
          <a:ext cx="3595769" cy="1260683"/>
        </p:xfrm>
        <a:graphic>
          <a:graphicData uri="http://schemas.openxmlformats.org/drawingml/2006/table">
            <a:tbl>
              <a:tblPr firstRow="1" bandRow="1">
                <a:tableStyleId>{5940675A-B579-460E-94D1-54222C63F5DA}</a:tableStyleId>
              </a:tblPr>
              <a:tblGrid>
                <a:gridCol w="1522585">
                  <a:extLst>
                    <a:ext uri="{9D8B030D-6E8A-4147-A177-3AD203B41FA5}">
                      <a16:colId xmlns:a16="http://schemas.microsoft.com/office/drawing/2014/main" val="2716855884"/>
                    </a:ext>
                  </a:extLst>
                </a:gridCol>
                <a:gridCol w="2073184">
                  <a:extLst>
                    <a:ext uri="{9D8B030D-6E8A-4147-A177-3AD203B41FA5}">
                      <a16:colId xmlns:a16="http://schemas.microsoft.com/office/drawing/2014/main" val="260299196"/>
                    </a:ext>
                  </a:extLst>
                </a:gridCol>
              </a:tblGrid>
              <a:tr h="4429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Monitor</a:t>
                      </a:r>
                      <a:endParaRPr lang="en-GB" sz="1600" kern="100" dirty="0">
                        <a:effectLst/>
                        <a:latin typeface="Segoe UI Variable Text" pitchFamily="2" charset="0"/>
                        <a:ea typeface="Aptos" panose="020B000402020202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Speakers</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14188310"/>
                  </a:ext>
                </a:extLst>
              </a:tr>
              <a:tr h="408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Printer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Headphones</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293721007"/>
                  </a:ext>
                </a:extLst>
              </a:tr>
              <a:tr h="408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Segoe UI Variable Text" pitchFamily="2" charset="0"/>
                        </a:rPr>
                        <a:t>📽️ Projector</a:t>
                      </a: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0" kern="1200" dirty="0">
                        <a:solidFill>
                          <a:schemeClr val="tx1"/>
                        </a:solidFill>
                        <a:effectLst/>
                        <a:latin typeface="Segoe UI Variable Text" pitchFamily="2" charset="0"/>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56753436"/>
                  </a:ext>
                </a:extLst>
              </a:tr>
            </a:tbl>
          </a:graphicData>
        </a:graphic>
      </p:graphicFrame>
      <p:pic>
        <p:nvPicPr>
          <p:cNvPr id="1026" name="Picture 2" descr="Earphones Vector Image at Alexis Hoff blog">
            <a:extLst>
              <a:ext uri="{FF2B5EF4-FFF2-40B4-BE49-F238E27FC236}">
                <a16:creationId xmlns:a16="http://schemas.microsoft.com/office/drawing/2014/main" id="{4BCAAD3A-676F-485A-4FCC-862588C3AF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89" y="4536612"/>
            <a:ext cx="846183" cy="846183"/>
          </a:xfrm>
          <a:prstGeom prst="rect">
            <a:avLst/>
          </a:prstGeom>
          <a:noFill/>
          <a:extLst>
            <a:ext uri="{909E8E84-426E-40DD-AFC4-6F175D3DCCD1}">
              <a14:hiddenFill xmlns:a14="http://schemas.microsoft.com/office/drawing/2010/main">
                <a:solidFill>
                  <a:srgbClr val="FFFFFF"/>
                </a:solidFill>
              </a14:hiddenFill>
            </a:ext>
          </a:extLst>
        </p:spPr>
      </p:pic>
      <p:pic>
        <p:nvPicPr>
          <p:cNvPr id="4" name="Online Media 11" title="We 3D Printed Our Heads To Bypass Facial Recognition Security And It Worked | Forbes">
            <a:hlinkClick r:id="" action="ppaction://media"/>
            <a:extLst>
              <a:ext uri="{FF2B5EF4-FFF2-40B4-BE49-F238E27FC236}">
                <a16:creationId xmlns:a16="http://schemas.microsoft.com/office/drawing/2014/main" id="{2A9C5AAD-8A92-8725-5888-3DB51ABF07F0}"/>
              </a:ext>
            </a:extLst>
          </p:cNvPr>
          <p:cNvPicPr>
            <a:picLocks noRot="1" noChangeAspect="1"/>
          </p:cNvPicPr>
          <p:nvPr>
            <a:videoFile r:link="rId1"/>
          </p:nvPr>
        </p:nvPicPr>
        <p:blipFill>
          <a:blip r:embed="rId4"/>
          <a:stretch>
            <a:fillRect/>
          </a:stretch>
        </p:blipFill>
        <p:spPr>
          <a:xfrm>
            <a:off x="7292191" y="1770216"/>
            <a:ext cx="4814528" cy="2720207"/>
          </a:xfrm>
          <a:prstGeom prst="rect">
            <a:avLst/>
          </a:prstGeom>
        </p:spPr>
      </p:pic>
      <p:sp>
        <p:nvSpPr>
          <p:cNvPr id="5" name="TextBox 4">
            <a:extLst>
              <a:ext uri="{FF2B5EF4-FFF2-40B4-BE49-F238E27FC236}">
                <a16:creationId xmlns:a16="http://schemas.microsoft.com/office/drawing/2014/main" id="{3EBB92D5-523F-4824-81BE-124321C6869E}"/>
              </a:ext>
            </a:extLst>
          </p:cNvPr>
          <p:cNvSpPr txBox="1"/>
          <p:nvPr/>
        </p:nvSpPr>
        <p:spPr>
          <a:xfrm>
            <a:off x="7292191" y="1304993"/>
            <a:ext cx="4814528" cy="343053"/>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 – Input devices</a:t>
            </a:r>
          </a:p>
        </p:txBody>
      </p:sp>
      <p:sp>
        <p:nvSpPr>
          <p:cNvPr id="6" name="TextBox 5">
            <a:extLst>
              <a:ext uri="{FF2B5EF4-FFF2-40B4-BE49-F238E27FC236}">
                <a16:creationId xmlns:a16="http://schemas.microsoft.com/office/drawing/2014/main" id="{1ED55E73-C4DF-2991-FF20-CC1D841816B8}"/>
              </a:ext>
            </a:extLst>
          </p:cNvPr>
          <p:cNvSpPr txBox="1"/>
          <p:nvPr/>
        </p:nvSpPr>
        <p:spPr>
          <a:xfrm>
            <a:off x="872946" y="4529647"/>
            <a:ext cx="2358229" cy="1600438"/>
          </a:xfrm>
          <a:prstGeom prst="rect">
            <a:avLst/>
          </a:prstGeom>
          <a:noFill/>
          <a:ln>
            <a:noFill/>
          </a:ln>
        </p:spPr>
        <p:txBody>
          <a:bodyPr wrap="square">
            <a:spAutoFit/>
          </a:bodyPr>
          <a:lstStyle/>
          <a:p>
            <a:r>
              <a:rPr lang="en-GB" sz="1400" b="1" dirty="0">
                <a:latin typeface="Segoe UI Variable Text" pitchFamily="2" charset="0"/>
              </a:rPr>
              <a:t>Headphones example</a:t>
            </a:r>
          </a:p>
          <a:p>
            <a:r>
              <a:rPr lang="en-GB" sz="1400" dirty="0">
                <a:latin typeface="Segoe UI Variable Text" pitchFamily="2" charset="0"/>
              </a:rPr>
              <a:t>A student uses </a:t>
            </a:r>
            <a:r>
              <a:rPr lang="en-GB" sz="1400" dirty="0">
                <a:solidFill>
                  <a:srgbClr val="FF0000"/>
                </a:solidFill>
                <a:latin typeface="Segoe UI Variable Text" pitchFamily="2" charset="0"/>
              </a:rPr>
              <a:t>headphones</a:t>
            </a:r>
            <a:r>
              <a:rPr lang="en-GB" sz="1400" dirty="0">
                <a:latin typeface="Segoe UI Variable Text" pitchFamily="2" charset="0"/>
              </a:rPr>
              <a:t> at home while studying. They listen to </a:t>
            </a:r>
            <a:r>
              <a:rPr lang="en-GB" sz="1400" dirty="0">
                <a:solidFill>
                  <a:srgbClr val="0070C0"/>
                </a:solidFill>
                <a:latin typeface="Segoe UI Variable Text" pitchFamily="2" charset="0"/>
              </a:rPr>
              <a:t>educational podcasts, online lessons, or music</a:t>
            </a:r>
            <a:r>
              <a:rPr lang="en-GB" sz="1400" dirty="0">
                <a:latin typeface="Segoe UI Variable Text" pitchFamily="2" charset="0"/>
              </a:rPr>
              <a:t> without disturbing others in the household. </a:t>
            </a:r>
          </a:p>
        </p:txBody>
      </p:sp>
      <p:sp>
        <p:nvSpPr>
          <p:cNvPr id="8" name="TextBox 7">
            <a:extLst>
              <a:ext uri="{FF2B5EF4-FFF2-40B4-BE49-F238E27FC236}">
                <a16:creationId xmlns:a16="http://schemas.microsoft.com/office/drawing/2014/main" id="{B458A139-38A5-CF0A-BB63-F933A242BF98}"/>
              </a:ext>
            </a:extLst>
          </p:cNvPr>
          <p:cNvSpPr txBox="1"/>
          <p:nvPr/>
        </p:nvSpPr>
        <p:spPr>
          <a:xfrm>
            <a:off x="7253699" y="4715851"/>
            <a:ext cx="4870212" cy="954107"/>
          </a:xfrm>
          <a:prstGeom prst="rect">
            <a:avLst/>
          </a:prstGeom>
          <a:noFill/>
        </p:spPr>
        <p:txBody>
          <a:bodyPr wrap="square">
            <a:spAutoFit/>
          </a:bodyPr>
          <a:lstStyle/>
          <a:p>
            <a:r>
              <a:rPr lang="en-GB" sz="1400" dirty="0">
                <a:latin typeface="Segoe UI Variable Text" pitchFamily="2" charset="0"/>
              </a:rPr>
              <a:t>Facial recognition is a form of </a:t>
            </a:r>
            <a:r>
              <a:rPr lang="en-GB" sz="1400" b="1" dirty="0">
                <a:latin typeface="Segoe UI Variable Text" pitchFamily="2" charset="0"/>
              </a:rPr>
              <a:t>biometrics </a:t>
            </a:r>
            <a:r>
              <a:rPr lang="en-GB" sz="1400" dirty="0">
                <a:latin typeface="Segoe UI Variable Text" pitchFamily="2" charset="0"/>
              </a:rPr>
              <a:t>that works by scanning and analysing a person’s facial features (eyes, nose, mouth, face shape) using a camera or sensor and then matching it against stored data.</a:t>
            </a:r>
          </a:p>
        </p:txBody>
      </p:sp>
      <p:sp>
        <p:nvSpPr>
          <p:cNvPr id="9" name="Isosceles Triangle 8">
            <a:extLst>
              <a:ext uri="{FF2B5EF4-FFF2-40B4-BE49-F238E27FC236}">
                <a16:creationId xmlns:a16="http://schemas.microsoft.com/office/drawing/2014/main" id="{129D30A8-7C1D-8E6E-59E1-9D85B8B280E1}"/>
              </a:ext>
            </a:extLst>
          </p:cNvPr>
          <p:cNvSpPr/>
          <p:nvPr/>
        </p:nvSpPr>
        <p:spPr>
          <a:xfrm>
            <a:off x="11642652" y="4444196"/>
            <a:ext cx="297711" cy="29129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D78D1E79-71D8-75B6-D31C-37C515C3F747}"/>
              </a:ext>
            </a:extLst>
          </p:cNvPr>
          <p:cNvPicPr>
            <a:picLocks noChangeAspect="1"/>
          </p:cNvPicPr>
          <p:nvPr/>
        </p:nvPicPr>
        <p:blipFill>
          <a:blip r:embed="rId5"/>
          <a:stretch>
            <a:fillRect/>
          </a:stretch>
        </p:blipFill>
        <p:spPr>
          <a:xfrm>
            <a:off x="6472601" y="493465"/>
            <a:ext cx="638174" cy="638174"/>
          </a:xfrm>
          <a:prstGeom prst="rect">
            <a:avLst/>
          </a:prstGeom>
        </p:spPr>
      </p:pic>
      <p:sp>
        <p:nvSpPr>
          <p:cNvPr id="11" name="TextBox 10">
            <a:extLst>
              <a:ext uri="{FF2B5EF4-FFF2-40B4-BE49-F238E27FC236}">
                <a16:creationId xmlns:a16="http://schemas.microsoft.com/office/drawing/2014/main" id="{5F4E18ED-3243-3B84-2182-9B436C627DD1}"/>
              </a:ext>
            </a:extLst>
          </p:cNvPr>
          <p:cNvSpPr txBox="1"/>
          <p:nvPr/>
        </p:nvSpPr>
        <p:spPr>
          <a:xfrm>
            <a:off x="7236507" y="397053"/>
            <a:ext cx="4870212" cy="830997"/>
          </a:xfrm>
          <a:prstGeom prst="rect">
            <a:avLst/>
          </a:prstGeom>
          <a:noFill/>
        </p:spPr>
        <p:txBody>
          <a:bodyPr wrap="square">
            <a:spAutoFit/>
          </a:bodyPr>
          <a:lstStyle/>
          <a:p>
            <a:r>
              <a:rPr lang="en-GB" sz="1600" b="1" dirty="0">
                <a:latin typeface="Segoe UI Variable Text" pitchFamily="2" charset="0"/>
              </a:rPr>
              <a:t>Activity – Facial recognition</a:t>
            </a:r>
            <a:br>
              <a:rPr lang="en-GB" sz="1600" dirty="0">
                <a:latin typeface="Segoe UI Variable Text" pitchFamily="2" charset="0"/>
              </a:rPr>
            </a:br>
            <a:r>
              <a:rPr lang="en-GB" sz="1600" dirty="0">
                <a:latin typeface="Segoe UI Variable Text" pitchFamily="2" charset="0"/>
              </a:rPr>
              <a:t>Watch the video, can you spot which output device has been used to create the face?</a:t>
            </a:r>
          </a:p>
        </p:txBody>
      </p:sp>
      <p:pic>
        <p:nvPicPr>
          <p:cNvPr id="12" name="Picture 4" descr="Generated image">
            <a:extLst>
              <a:ext uri="{FF2B5EF4-FFF2-40B4-BE49-F238E27FC236}">
                <a16:creationId xmlns:a16="http://schemas.microsoft.com/office/drawing/2014/main" id="{76507958-7A83-CB3E-FBAC-631CA3B8F9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97976" y="4583872"/>
            <a:ext cx="1168050" cy="154621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8F135EC-8547-4EF8-9A34-F276D83BF4D6}"/>
              </a:ext>
            </a:extLst>
          </p:cNvPr>
          <p:cNvSpPr txBox="1"/>
          <p:nvPr/>
        </p:nvSpPr>
        <p:spPr>
          <a:xfrm>
            <a:off x="4897346" y="4583872"/>
            <a:ext cx="2189997" cy="1384995"/>
          </a:xfrm>
          <a:prstGeom prst="rect">
            <a:avLst/>
          </a:prstGeom>
          <a:solidFill>
            <a:schemeClr val="bg1"/>
          </a:solidFill>
          <a:ln>
            <a:noFill/>
          </a:ln>
        </p:spPr>
        <p:txBody>
          <a:bodyPr wrap="square">
            <a:spAutoFit/>
          </a:bodyPr>
          <a:lstStyle/>
          <a:p>
            <a:r>
              <a:rPr lang="en-GB" sz="1400" b="1" dirty="0">
                <a:latin typeface="Segoe UI Variable Text" pitchFamily="2" charset="0"/>
                <a:cs typeface="Segoe UI" panose="020B0502040204020203" pitchFamily="34" charset="0"/>
              </a:rPr>
              <a:t>Thermal printers </a:t>
            </a:r>
            <a:r>
              <a:rPr lang="en-GB" sz="1400" dirty="0">
                <a:latin typeface="Segoe UI Variable Text" pitchFamily="2" charset="0"/>
                <a:cs typeface="Segoe UI" panose="020B0502040204020203" pitchFamily="34" charset="0"/>
              </a:rPr>
              <a:t>produce a printed image by passing paper with a</a:t>
            </a:r>
          </a:p>
          <a:p>
            <a:r>
              <a:rPr lang="en-GB" sz="1400" dirty="0">
                <a:latin typeface="Segoe UI Variable Text" pitchFamily="2" charset="0"/>
                <a:cs typeface="Segoe UI" panose="020B0502040204020203" pitchFamily="34" charset="0"/>
              </a:rPr>
              <a:t>special coating over a print head. Commonly used to print receipts.</a:t>
            </a:r>
          </a:p>
        </p:txBody>
      </p:sp>
      <p:sp>
        <p:nvSpPr>
          <p:cNvPr id="17" name="TextBox 16">
            <a:extLst>
              <a:ext uri="{FF2B5EF4-FFF2-40B4-BE49-F238E27FC236}">
                <a16:creationId xmlns:a16="http://schemas.microsoft.com/office/drawing/2014/main" id="{58E5401E-B115-F29B-1562-7211891D7D54}"/>
              </a:ext>
            </a:extLst>
          </p:cNvPr>
          <p:cNvSpPr txBox="1"/>
          <p:nvPr/>
        </p:nvSpPr>
        <p:spPr>
          <a:xfrm>
            <a:off x="200009" y="4126553"/>
            <a:ext cx="6910766"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Learning in Context – Output devices</a:t>
            </a:r>
          </a:p>
        </p:txBody>
      </p:sp>
      <p:cxnSp>
        <p:nvCxnSpPr>
          <p:cNvPr id="23" name="Straight Connector 22">
            <a:extLst>
              <a:ext uri="{FF2B5EF4-FFF2-40B4-BE49-F238E27FC236}">
                <a16:creationId xmlns:a16="http://schemas.microsoft.com/office/drawing/2014/main" id="{E70C70B2-8E8F-F4DD-FB10-3E1B258B4F1A}"/>
              </a:ext>
            </a:extLst>
          </p:cNvPr>
          <p:cNvCxnSpPr/>
          <p:nvPr/>
        </p:nvCxnSpPr>
        <p:spPr>
          <a:xfrm>
            <a:off x="3597975" y="2322783"/>
            <a:ext cx="0" cy="1632529"/>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191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C4D86-8F89-5F11-EB44-E4550711F905}"/>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Connectivity ports</a:t>
            </a:r>
          </a:p>
        </p:txBody>
      </p:sp>
      <p:sp>
        <p:nvSpPr>
          <p:cNvPr id="3" name="TextBox 2">
            <a:extLst>
              <a:ext uri="{FF2B5EF4-FFF2-40B4-BE49-F238E27FC236}">
                <a16:creationId xmlns:a16="http://schemas.microsoft.com/office/drawing/2014/main" id="{FC8BE626-869E-594B-1E44-CE1569660C93}"/>
              </a:ext>
            </a:extLst>
          </p:cNvPr>
          <p:cNvSpPr txBox="1"/>
          <p:nvPr/>
        </p:nvSpPr>
        <p:spPr>
          <a:xfrm>
            <a:off x="182880" y="1294180"/>
            <a:ext cx="7075170" cy="584775"/>
          </a:xfrm>
          <a:prstGeom prst="rect">
            <a:avLst/>
          </a:prstGeom>
          <a:solidFill>
            <a:schemeClr val="bg1">
              <a:lumMod val="95000"/>
            </a:schemeClr>
          </a:solidFill>
        </p:spPr>
        <p:txBody>
          <a:bodyPr wrap="square">
            <a:spAutoFit/>
          </a:bodyPr>
          <a:lstStyle/>
          <a:p>
            <a:r>
              <a:rPr lang="en-GB" sz="1600" dirty="0">
                <a:latin typeface="Segoe UI Variable Text" pitchFamily="2" charset="0"/>
              </a:rPr>
              <a:t>A</a:t>
            </a:r>
            <a:r>
              <a:rPr lang="en-GB" sz="1600" b="1" dirty="0">
                <a:latin typeface="Segoe UI Variable Text" pitchFamily="2" charset="0"/>
              </a:rPr>
              <a:t> connectivity port </a:t>
            </a:r>
            <a:r>
              <a:rPr lang="en-GB" sz="1600" dirty="0">
                <a:latin typeface="Segoe UI Variable Text" pitchFamily="2" charset="0"/>
              </a:rPr>
              <a:t>is a physical or virtual interface on a device that allows it to connect to other devices, networks, or peripherals.</a:t>
            </a:r>
          </a:p>
        </p:txBody>
      </p:sp>
      <p:pic>
        <p:nvPicPr>
          <p:cNvPr id="5" name="Picture 4">
            <a:extLst>
              <a:ext uri="{FF2B5EF4-FFF2-40B4-BE49-F238E27FC236}">
                <a16:creationId xmlns:a16="http://schemas.microsoft.com/office/drawing/2014/main" id="{A0028B40-70F1-1C53-17AC-64192888EF96}"/>
              </a:ext>
            </a:extLst>
          </p:cNvPr>
          <p:cNvPicPr>
            <a:picLocks noChangeAspect="1"/>
          </p:cNvPicPr>
          <p:nvPr/>
        </p:nvPicPr>
        <p:blipFill>
          <a:blip r:embed="rId2"/>
          <a:stretch>
            <a:fillRect/>
          </a:stretch>
        </p:blipFill>
        <p:spPr>
          <a:xfrm>
            <a:off x="7493616" y="1294181"/>
            <a:ext cx="4313574" cy="2877770"/>
          </a:xfrm>
          <a:prstGeom prst="rect">
            <a:avLst/>
          </a:prstGeom>
        </p:spPr>
      </p:pic>
      <p:pic>
        <p:nvPicPr>
          <p:cNvPr id="7" name="Picture 6">
            <a:extLst>
              <a:ext uri="{FF2B5EF4-FFF2-40B4-BE49-F238E27FC236}">
                <a16:creationId xmlns:a16="http://schemas.microsoft.com/office/drawing/2014/main" id="{0E232716-0C76-9D19-C426-58B0AFC68267}"/>
              </a:ext>
            </a:extLst>
          </p:cNvPr>
          <p:cNvPicPr>
            <a:picLocks noChangeAspect="1"/>
          </p:cNvPicPr>
          <p:nvPr/>
        </p:nvPicPr>
        <p:blipFill>
          <a:blip r:embed="rId3"/>
          <a:stretch>
            <a:fillRect/>
          </a:stretch>
        </p:blipFill>
        <p:spPr>
          <a:xfrm>
            <a:off x="7493616" y="4437931"/>
            <a:ext cx="638174" cy="638174"/>
          </a:xfrm>
          <a:prstGeom prst="rect">
            <a:avLst/>
          </a:prstGeom>
        </p:spPr>
      </p:pic>
      <p:sp>
        <p:nvSpPr>
          <p:cNvPr id="8" name="TextBox 7">
            <a:extLst>
              <a:ext uri="{FF2B5EF4-FFF2-40B4-BE49-F238E27FC236}">
                <a16:creationId xmlns:a16="http://schemas.microsoft.com/office/drawing/2014/main" id="{5078ACA6-F5AE-7A5F-0327-0F73C1A4BB7F}"/>
              </a:ext>
            </a:extLst>
          </p:cNvPr>
          <p:cNvSpPr txBox="1"/>
          <p:nvPr/>
        </p:nvSpPr>
        <p:spPr>
          <a:xfrm>
            <a:off x="8257522" y="4341519"/>
            <a:ext cx="3549668" cy="1815882"/>
          </a:xfrm>
          <a:prstGeom prst="rect">
            <a:avLst/>
          </a:prstGeom>
          <a:noFill/>
        </p:spPr>
        <p:txBody>
          <a:bodyPr wrap="square">
            <a:spAutoFit/>
          </a:bodyPr>
          <a:lstStyle/>
          <a:p>
            <a:r>
              <a:rPr lang="en-GB" sz="1600" b="1" dirty="0">
                <a:latin typeface="Segoe UI Variable Text" pitchFamily="2" charset="0"/>
              </a:rPr>
              <a:t>Activity – Connectivity ports</a:t>
            </a:r>
            <a:br>
              <a:rPr lang="en-GB" sz="1600" dirty="0">
                <a:latin typeface="Segoe UI Variable Text" pitchFamily="2" charset="0"/>
              </a:rPr>
            </a:br>
            <a:r>
              <a:rPr lang="en-GB" sz="1600" dirty="0">
                <a:latin typeface="Segoe UI Variable Text" pitchFamily="2" charset="0"/>
              </a:rPr>
              <a:t>Complete Activity A – Use the numbers to identify each connectivity port.</a:t>
            </a:r>
          </a:p>
          <a:p>
            <a:r>
              <a:rPr lang="en-GB" sz="1600" dirty="0">
                <a:latin typeface="Segoe UI Variable Text" pitchFamily="2" charset="0"/>
              </a:rPr>
              <a:t>Complete Activity B – Using the same options provided in Activity A, match them up to each role. </a:t>
            </a:r>
          </a:p>
        </p:txBody>
      </p:sp>
      <p:pic>
        <p:nvPicPr>
          <p:cNvPr id="2050" name="Picture 2" descr="Displayport Icon at Vectorified.com | Collection of Displayport Icon ...">
            <a:extLst>
              <a:ext uri="{FF2B5EF4-FFF2-40B4-BE49-F238E27FC236}">
                <a16:creationId xmlns:a16="http://schemas.microsoft.com/office/drawing/2014/main" id="{B00B2927-E482-33C0-6FB6-574F8AA1A32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532" t="13433" r="21378" b="8814"/>
          <a:stretch/>
        </p:blipFill>
        <p:spPr bwMode="auto">
          <a:xfrm>
            <a:off x="182880" y="2740723"/>
            <a:ext cx="1094302" cy="85447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Port Generic Blue icon">
            <a:extLst>
              <a:ext uri="{FF2B5EF4-FFF2-40B4-BE49-F238E27FC236}">
                <a16:creationId xmlns:a16="http://schemas.microsoft.com/office/drawing/2014/main" id="{D2FF72F6-73A3-247E-1BBC-B2F36FC548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154" y="2740723"/>
            <a:ext cx="854471" cy="85447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Rj45 Generic Flat icon">
            <a:extLst>
              <a:ext uri="{FF2B5EF4-FFF2-40B4-BE49-F238E27FC236}">
                <a16:creationId xmlns:a16="http://schemas.microsoft.com/office/drawing/2014/main" id="{24FFD5E3-E214-C194-85F9-0574D269DA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4600" y="4586322"/>
            <a:ext cx="864244" cy="8642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7710E36-F014-40DA-0EEB-E2DECF6691E2}"/>
              </a:ext>
            </a:extLst>
          </p:cNvPr>
          <p:cNvPicPr>
            <a:picLocks noChangeAspect="1"/>
          </p:cNvPicPr>
          <p:nvPr/>
        </p:nvPicPr>
        <p:blipFill>
          <a:blip r:embed="rId7"/>
          <a:stretch>
            <a:fillRect/>
          </a:stretch>
        </p:blipFill>
        <p:spPr>
          <a:xfrm>
            <a:off x="274001" y="4541562"/>
            <a:ext cx="986125" cy="986125"/>
          </a:xfrm>
          <a:prstGeom prst="rect">
            <a:avLst/>
          </a:prstGeom>
        </p:spPr>
      </p:pic>
      <p:sp>
        <p:nvSpPr>
          <p:cNvPr id="10" name="TextBox 9">
            <a:extLst>
              <a:ext uri="{FF2B5EF4-FFF2-40B4-BE49-F238E27FC236}">
                <a16:creationId xmlns:a16="http://schemas.microsoft.com/office/drawing/2014/main" id="{6541AB56-CE10-EAF9-1DE7-94C1E06BBE4A}"/>
              </a:ext>
            </a:extLst>
          </p:cNvPr>
          <p:cNvSpPr txBox="1"/>
          <p:nvPr/>
        </p:nvSpPr>
        <p:spPr>
          <a:xfrm>
            <a:off x="1325746" y="2805287"/>
            <a:ext cx="3030659" cy="1323439"/>
          </a:xfrm>
          <a:prstGeom prst="rect">
            <a:avLst/>
          </a:prstGeom>
          <a:noFill/>
        </p:spPr>
        <p:txBody>
          <a:bodyPr wrap="square">
            <a:spAutoFit/>
          </a:bodyPr>
          <a:lstStyle/>
          <a:p>
            <a:r>
              <a:rPr lang="en-GB" sz="1600" b="1" dirty="0">
                <a:latin typeface="Segoe UI Variable Text" pitchFamily="2" charset="0"/>
              </a:rPr>
              <a:t>Display</a:t>
            </a:r>
          </a:p>
          <a:p>
            <a:pPr marL="285750" indent="-285750">
              <a:buFont typeface="Arial" panose="020B0604020202020204" pitchFamily="34" charset="0"/>
              <a:buChar char="•"/>
            </a:pPr>
            <a:r>
              <a:rPr lang="en-GB" sz="1600" dirty="0">
                <a:latin typeface="Segoe UI Variable Text" pitchFamily="2" charset="0"/>
              </a:rPr>
              <a:t>VGA </a:t>
            </a:r>
          </a:p>
          <a:p>
            <a:pPr marL="285750" indent="-285750">
              <a:buFont typeface="Arial" panose="020B0604020202020204" pitchFamily="34" charset="0"/>
              <a:buChar char="•"/>
            </a:pPr>
            <a:r>
              <a:rPr lang="en-GB" sz="1600" dirty="0">
                <a:latin typeface="Segoe UI Variable Text" pitchFamily="2" charset="0"/>
              </a:rPr>
              <a:t>Digital Video Interface (DVI)</a:t>
            </a:r>
          </a:p>
          <a:p>
            <a:pPr marL="285750" indent="-285750">
              <a:buFont typeface="Arial" panose="020B0604020202020204" pitchFamily="34" charset="0"/>
              <a:buChar char="•"/>
            </a:pPr>
            <a:r>
              <a:rPr lang="en-GB" sz="1600" dirty="0">
                <a:latin typeface="Segoe UI Variable Text" pitchFamily="2" charset="0"/>
              </a:rPr>
              <a:t>HDMI</a:t>
            </a:r>
          </a:p>
          <a:p>
            <a:pPr marL="285750" indent="-285750">
              <a:buFont typeface="Arial" panose="020B0604020202020204" pitchFamily="34" charset="0"/>
              <a:buChar char="•"/>
            </a:pPr>
            <a:r>
              <a:rPr lang="en-GB" sz="1600" dirty="0">
                <a:latin typeface="Segoe UI Variable Text" pitchFamily="2" charset="0"/>
              </a:rPr>
              <a:t>DisplayPort</a:t>
            </a:r>
          </a:p>
        </p:txBody>
      </p:sp>
      <p:sp>
        <p:nvSpPr>
          <p:cNvPr id="11" name="TextBox 10">
            <a:extLst>
              <a:ext uri="{FF2B5EF4-FFF2-40B4-BE49-F238E27FC236}">
                <a16:creationId xmlns:a16="http://schemas.microsoft.com/office/drawing/2014/main" id="{29270C40-3AAC-7286-C24D-4D56A6914128}"/>
              </a:ext>
            </a:extLst>
          </p:cNvPr>
          <p:cNvSpPr txBox="1"/>
          <p:nvPr/>
        </p:nvSpPr>
        <p:spPr>
          <a:xfrm>
            <a:off x="5152558" y="2780067"/>
            <a:ext cx="2355462" cy="1323439"/>
          </a:xfrm>
          <a:prstGeom prst="rect">
            <a:avLst/>
          </a:prstGeom>
          <a:noFill/>
        </p:spPr>
        <p:txBody>
          <a:bodyPr wrap="square">
            <a:spAutoFit/>
          </a:bodyPr>
          <a:lstStyle/>
          <a:p>
            <a:r>
              <a:rPr lang="en-GB" sz="1600" b="1" dirty="0">
                <a:latin typeface="Segoe UI Variable Text" pitchFamily="2" charset="0"/>
              </a:rPr>
              <a:t>Audio</a:t>
            </a:r>
          </a:p>
          <a:p>
            <a:pPr marL="285750" indent="-285750">
              <a:buFont typeface="Arial" panose="020B0604020202020204" pitchFamily="34" charset="0"/>
              <a:buChar char="•"/>
            </a:pPr>
            <a:r>
              <a:rPr lang="en-GB" sz="1600" dirty="0">
                <a:latin typeface="Segoe UI Variable Text" pitchFamily="2" charset="0"/>
              </a:rPr>
              <a:t>3.5 mm Connector</a:t>
            </a:r>
          </a:p>
          <a:p>
            <a:pPr marL="285750" indent="-285750">
              <a:buFont typeface="Arial" panose="020B0604020202020204" pitchFamily="34" charset="0"/>
              <a:buChar char="•"/>
            </a:pPr>
            <a:r>
              <a:rPr lang="en-GB" sz="1600" dirty="0">
                <a:latin typeface="Segoe UI Variable Text" pitchFamily="2" charset="0"/>
              </a:rPr>
              <a:t>S/PDIF</a:t>
            </a:r>
          </a:p>
          <a:p>
            <a:pPr marL="285750" indent="-285750">
              <a:buFont typeface="Arial" panose="020B0604020202020204" pitchFamily="34" charset="0"/>
              <a:buChar char="•"/>
            </a:pPr>
            <a:r>
              <a:rPr lang="en-GB" sz="1600" dirty="0">
                <a:latin typeface="Segoe UI Variable Text" pitchFamily="2" charset="0"/>
              </a:rPr>
              <a:t>TOSLINK</a:t>
            </a:r>
          </a:p>
          <a:p>
            <a:pPr marL="285750" indent="-285750">
              <a:buFont typeface="Arial" panose="020B0604020202020204" pitchFamily="34" charset="0"/>
              <a:buChar char="•"/>
            </a:pPr>
            <a:r>
              <a:rPr lang="en-GB" sz="1600" dirty="0">
                <a:latin typeface="Segoe UI Variable Text" pitchFamily="2" charset="0"/>
              </a:rPr>
              <a:t>RCA Connector</a:t>
            </a:r>
          </a:p>
        </p:txBody>
      </p:sp>
      <p:sp>
        <p:nvSpPr>
          <p:cNvPr id="12" name="TextBox 11">
            <a:extLst>
              <a:ext uri="{FF2B5EF4-FFF2-40B4-BE49-F238E27FC236}">
                <a16:creationId xmlns:a16="http://schemas.microsoft.com/office/drawing/2014/main" id="{E6DD9914-A728-7298-ACE5-CCCD1C9A895C}"/>
              </a:ext>
            </a:extLst>
          </p:cNvPr>
          <p:cNvSpPr txBox="1"/>
          <p:nvPr/>
        </p:nvSpPr>
        <p:spPr>
          <a:xfrm>
            <a:off x="1385858" y="4702061"/>
            <a:ext cx="1840228" cy="1077218"/>
          </a:xfrm>
          <a:prstGeom prst="rect">
            <a:avLst/>
          </a:prstGeom>
          <a:noFill/>
        </p:spPr>
        <p:txBody>
          <a:bodyPr wrap="square">
            <a:spAutoFit/>
          </a:bodyPr>
          <a:lstStyle/>
          <a:p>
            <a:r>
              <a:rPr lang="en-GB" sz="1600" b="1" dirty="0">
                <a:latin typeface="Segoe UI Variable Text" pitchFamily="2" charset="0"/>
              </a:rPr>
              <a:t>USB</a:t>
            </a:r>
          </a:p>
          <a:p>
            <a:pPr marL="285750" indent="-285750">
              <a:buFont typeface="Arial" panose="020B0604020202020204" pitchFamily="34" charset="0"/>
              <a:buChar char="•"/>
            </a:pPr>
            <a:r>
              <a:rPr lang="en-GB" sz="1600" dirty="0">
                <a:latin typeface="Segoe UI Variable Text" pitchFamily="2" charset="0"/>
              </a:rPr>
              <a:t>Type-A</a:t>
            </a:r>
          </a:p>
          <a:p>
            <a:pPr marL="285750" indent="-285750">
              <a:buFont typeface="Arial" panose="020B0604020202020204" pitchFamily="34" charset="0"/>
              <a:buChar char="•"/>
            </a:pPr>
            <a:r>
              <a:rPr lang="en-GB" sz="1600" dirty="0">
                <a:latin typeface="Segoe UI Variable Text" pitchFamily="2" charset="0"/>
              </a:rPr>
              <a:t>Type-B</a:t>
            </a:r>
          </a:p>
          <a:p>
            <a:pPr marL="285750" indent="-285750">
              <a:buFont typeface="Arial" panose="020B0604020202020204" pitchFamily="34" charset="0"/>
              <a:buChar char="•"/>
            </a:pPr>
            <a:r>
              <a:rPr lang="en-GB" sz="1600" dirty="0">
                <a:latin typeface="Segoe UI Variable Text" pitchFamily="2" charset="0"/>
              </a:rPr>
              <a:t>Type-C</a:t>
            </a:r>
          </a:p>
        </p:txBody>
      </p:sp>
      <p:sp>
        <p:nvSpPr>
          <p:cNvPr id="13" name="TextBox 12">
            <a:extLst>
              <a:ext uri="{FF2B5EF4-FFF2-40B4-BE49-F238E27FC236}">
                <a16:creationId xmlns:a16="http://schemas.microsoft.com/office/drawing/2014/main" id="{C0CF0177-947C-A651-2912-F73473284C77}"/>
              </a:ext>
            </a:extLst>
          </p:cNvPr>
          <p:cNvSpPr txBox="1"/>
          <p:nvPr/>
        </p:nvSpPr>
        <p:spPr>
          <a:xfrm>
            <a:off x="5152558" y="4612280"/>
            <a:ext cx="1840228" cy="338554"/>
          </a:xfrm>
          <a:prstGeom prst="rect">
            <a:avLst/>
          </a:prstGeom>
          <a:noFill/>
        </p:spPr>
        <p:txBody>
          <a:bodyPr wrap="square">
            <a:spAutoFit/>
          </a:bodyPr>
          <a:lstStyle/>
          <a:p>
            <a:r>
              <a:rPr lang="en-GB" sz="1600" b="1" dirty="0">
                <a:latin typeface="Segoe UI Variable Text" pitchFamily="2" charset="0"/>
              </a:rPr>
              <a:t>Ethernet</a:t>
            </a:r>
            <a:endParaRPr lang="en-GB" sz="1600" dirty="0">
              <a:latin typeface="Segoe UI Variable Text" pitchFamily="2" charset="0"/>
            </a:endParaRPr>
          </a:p>
        </p:txBody>
      </p:sp>
      <p:sp>
        <p:nvSpPr>
          <p:cNvPr id="14" name="TextBox 13">
            <a:extLst>
              <a:ext uri="{FF2B5EF4-FFF2-40B4-BE49-F238E27FC236}">
                <a16:creationId xmlns:a16="http://schemas.microsoft.com/office/drawing/2014/main" id="{23816787-68B3-BC10-3449-8BF2DD354963}"/>
              </a:ext>
            </a:extLst>
          </p:cNvPr>
          <p:cNvSpPr txBox="1"/>
          <p:nvPr/>
        </p:nvSpPr>
        <p:spPr>
          <a:xfrm>
            <a:off x="211217" y="2281595"/>
            <a:ext cx="7075170"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Types of ports</a:t>
            </a:r>
          </a:p>
        </p:txBody>
      </p:sp>
    </p:spTree>
    <p:extLst>
      <p:ext uri="{BB962C8B-B14F-4D97-AF65-F5344CB8AC3E}">
        <p14:creationId xmlns:p14="http://schemas.microsoft.com/office/powerpoint/2010/main" val="2447295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7FD4C-81C1-193F-80A5-C7EFAB77290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Worked example</a:t>
            </a:r>
          </a:p>
        </p:txBody>
      </p:sp>
      <p:pic>
        <p:nvPicPr>
          <p:cNvPr id="4" name="Picture 3">
            <a:extLst>
              <a:ext uri="{FF2B5EF4-FFF2-40B4-BE49-F238E27FC236}">
                <a16:creationId xmlns:a16="http://schemas.microsoft.com/office/drawing/2014/main" id="{EFF730F0-2166-16AC-6F4E-4CD2ECD68AA3}"/>
              </a:ext>
            </a:extLst>
          </p:cNvPr>
          <p:cNvPicPr>
            <a:picLocks noChangeAspect="1"/>
          </p:cNvPicPr>
          <p:nvPr/>
        </p:nvPicPr>
        <p:blipFill>
          <a:blip r:embed="rId2"/>
          <a:stretch>
            <a:fillRect/>
          </a:stretch>
        </p:blipFill>
        <p:spPr>
          <a:xfrm>
            <a:off x="4109422" y="1750044"/>
            <a:ext cx="4186820" cy="2512092"/>
          </a:xfrm>
          <a:prstGeom prst="rect">
            <a:avLst/>
          </a:prstGeom>
        </p:spPr>
      </p:pic>
      <p:sp>
        <p:nvSpPr>
          <p:cNvPr id="5" name="Oval 4">
            <a:extLst>
              <a:ext uri="{FF2B5EF4-FFF2-40B4-BE49-F238E27FC236}">
                <a16:creationId xmlns:a16="http://schemas.microsoft.com/office/drawing/2014/main" id="{FF15F36C-EEBC-6526-0508-63DE17E6AF00}"/>
              </a:ext>
            </a:extLst>
          </p:cNvPr>
          <p:cNvSpPr/>
          <p:nvPr/>
        </p:nvSpPr>
        <p:spPr>
          <a:xfrm>
            <a:off x="4328944" y="2837277"/>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Segoe UI" panose="020B0502040204020203" pitchFamily="34" charset="0"/>
                <a:cs typeface="Segoe UI" panose="020B0502040204020203" pitchFamily="34" charset="0"/>
              </a:rPr>
              <a:t>1</a:t>
            </a:r>
          </a:p>
        </p:txBody>
      </p:sp>
      <p:sp>
        <p:nvSpPr>
          <p:cNvPr id="6" name="Oval 5">
            <a:extLst>
              <a:ext uri="{FF2B5EF4-FFF2-40B4-BE49-F238E27FC236}">
                <a16:creationId xmlns:a16="http://schemas.microsoft.com/office/drawing/2014/main" id="{AF3DBD99-985A-15FC-0A15-AFE6E6F9481B}"/>
              </a:ext>
            </a:extLst>
          </p:cNvPr>
          <p:cNvSpPr/>
          <p:nvPr/>
        </p:nvSpPr>
        <p:spPr>
          <a:xfrm>
            <a:off x="5348673" y="2837276"/>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Segoe UI" panose="020B0502040204020203" pitchFamily="34" charset="0"/>
                <a:cs typeface="Segoe UI" panose="020B0502040204020203" pitchFamily="34" charset="0"/>
              </a:rPr>
              <a:t>2</a:t>
            </a:r>
          </a:p>
        </p:txBody>
      </p:sp>
      <p:sp>
        <p:nvSpPr>
          <p:cNvPr id="7" name="Oval 6">
            <a:extLst>
              <a:ext uri="{FF2B5EF4-FFF2-40B4-BE49-F238E27FC236}">
                <a16:creationId xmlns:a16="http://schemas.microsoft.com/office/drawing/2014/main" id="{6759AE43-921E-B28A-4692-29900F374A05}"/>
              </a:ext>
            </a:extLst>
          </p:cNvPr>
          <p:cNvSpPr/>
          <p:nvPr/>
        </p:nvSpPr>
        <p:spPr>
          <a:xfrm>
            <a:off x="6202832" y="2837276"/>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Segoe UI" panose="020B0502040204020203" pitchFamily="34" charset="0"/>
                <a:cs typeface="Segoe UI" panose="020B0502040204020203" pitchFamily="34" charset="0"/>
              </a:rPr>
              <a:t>3</a:t>
            </a:r>
          </a:p>
        </p:txBody>
      </p:sp>
      <p:sp>
        <p:nvSpPr>
          <p:cNvPr id="8" name="Oval 7">
            <a:extLst>
              <a:ext uri="{FF2B5EF4-FFF2-40B4-BE49-F238E27FC236}">
                <a16:creationId xmlns:a16="http://schemas.microsoft.com/office/drawing/2014/main" id="{AFB91424-EF2E-4564-15C1-8FB2F71283AF}"/>
              </a:ext>
            </a:extLst>
          </p:cNvPr>
          <p:cNvSpPr/>
          <p:nvPr/>
        </p:nvSpPr>
        <p:spPr>
          <a:xfrm>
            <a:off x="7052589" y="2837275"/>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Segoe UI" panose="020B0502040204020203" pitchFamily="34" charset="0"/>
                <a:cs typeface="Segoe UI" panose="020B0502040204020203" pitchFamily="34" charset="0"/>
              </a:rPr>
              <a:t>4</a:t>
            </a:r>
          </a:p>
        </p:txBody>
      </p:sp>
      <p:sp>
        <p:nvSpPr>
          <p:cNvPr id="10" name="Oval 9">
            <a:extLst>
              <a:ext uri="{FF2B5EF4-FFF2-40B4-BE49-F238E27FC236}">
                <a16:creationId xmlns:a16="http://schemas.microsoft.com/office/drawing/2014/main" id="{E2151FBB-A291-9DAF-0DA8-2672DDED622C}"/>
              </a:ext>
            </a:extLst>
          </p:cNvPr>
          <p:cNvSpPr/>
          <p:nvPr/>
        </p:nvSpPr>
        <p:spPr>
          <a:xfrm>
            <a:off x="539152" y="1422456"/>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Segoe UI Variable Text" pitchFamily="2" charset="0"/>
                <a:cs typeface="Segoe UI" panose="020B0502040204020203" pitchFamily="34" charset="0"/>
              </a:rPr>
              <a:t>1</a:t>
            </a:r>
          </a:p>
        </p:txBody>
      </p:sp>
      <p:sp>
        <p:nvSpPr>
          <p:cNvPr id="11" name="Rectangle 10">
            <a:extLst>
              <a:ext uri="{FF2B5EF4-FFF2-40B4-BE49-F238E27FC236}">
                <a16:creationId xmlns:a16="http://schemas.microsoft.com/office/drawing/2014/main" id="{7CCB9C6E-BD50-0A74-50A4-C7945751A4BC}"/>
              </a:ext>
            </a:extLst>
          </p:cNvPr>
          <p:cNvSpPr/>
          <p:nvPr/>
        </p:nvSpPr>
        <p:spPr>
          <a:xfrm>
            <a:off x="1152570" y="1403687"/>
            <a:ext cx="2977753" cy="1569660"/>
          </a:xfrm>
          <a:prstGeom prst="rect">
            <a:avLst/>
          </a:prstGeom>
        </p:spPr>
        <p:txBody>
          <a:bodyPr wrap="square">
            <a:spAutoFit/>
          </a:bodyPr>
          <a:lstStyle/>
          <a:p>
            <a:r>
              <a:rPr lang="en-GB" sz="1600" b="1" dirty="0">
                <a:latin typeface="Segoe UI Variable Text" pitchFamily="2" charset="0"/>
                <a:cs typeface="Segoe UI" panose="020B0502040204020203" pitchFamily="34" charset="0"/>
              </a:rPr>
              <a:t>VGA:</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Used to link a computer to a display device.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Less commonly used because it doesn’t carry an audio and video signal.</a:t>
            </a:r>
          </a:p>
        </p:txBody>
      </p:sp>
      <p:sp>
        <p:nvSpPr>
          <p:cNvPr id="12" name="Oval 11">
            <a:extLst>
              <a:ext uri="{FF2B5EF4-FFF2-40B4-BE49-F238E27FC236}">
                <a16:creationId xmlns:a16="http://schemas.microsoft.com/office/drawing/2014/main" id="{F42D2140-E010-BC10-DC44-D726A0CA0B91}"/>
              </a:ext>
            </a:extLst>
          </p:cNvPr>
          <p:cNvSpPr/>
          <p:nvPr/>
        </p:nvSpPr>
        <p:spPr>
          <a:xfrm>
            <a:off x="536020" y="3335725"/>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Segoe UI Variable Text" pitchFamily="2" charset="0"/>
                <a:cs typeface="Segoe UI" panose="020B0502040204020203" pitchFamily="34" charset="0"/>
              </a:rPr>
              <a:t>2</a:t>
            </a:r>
          </a:p>
        </p:txBody>
      </p:sp>
      <p:sp>
        <p:nvSpPr>
          <p:cNvPr id="13" name="Rectangle 12">
            <a:extLst>
              <a:ext uri="{FF2B5EF4-FFF2-40B4-BE49-F238E27FC236}">
                <a16:creationId xmlns:a16="http://schemas.microsoft.com/office/drawing/2014/main" id="{01CB06F9-3757-A1C5-17F0-18031318A883}"/>
              </a:ext>
            </a:extLst>
          </p:cNvPr>
          <p:cNvSpPr/>
          <p:nvPr/>
        </p:nvSpPr>
        <p:spPr>
          <a:xfrm>
            <a:off x="1227265" y="3335725"/>
            <a:ext cx="2492104" cy="2308324"/>
          </a:xfrm>
          <a:prstGeom prst="rect">
            <a:avLst/>
          </a:prstGeom>
        </p:spPr>
        <p:txBody>
          <a:bodyPr wrap="square">
            <a:spAutoFit/>
          </a:bodyPr>
          <a:lstStyle/>
          <a:p>
            <a:r>
              <a:rPr lang="en-GB" sz="1600" b="1" dirty="0">
                <a:latin typeface="Segoe UI Variable Text" pitchFamily="2" charset="0"/>
                <a:cs typeface="Segoe UI" panose="020B0502040204020203" pitchFamily="34" charset="0"/>
              </a:rPr>
              <a:t>Ethernet: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Used to provide an internet connection, connect devices to a local network.</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Used to connect a Wi-Fi router or modem to the internet entry port or telephone line</a:t>
            </a:r>
          </a:p>
        </p:txBody>
      </p:sp>
      <p:sp>
        <p:nvSpPr>
          <p:cNvPr id="14" name="Oval 13">
            <a:extLst>
              <a:ext uri="{FF2B5EF4-FFF2-40B4-BE49-F238E27FC236}">
                <a16:creationId xmlns:a16="http://schemas.microsoft.com/office/drawing/2014/main" id="{B63EA340-A3C1-2E6B-A9D9-56BE223D54D3}"/>
              </a:ext>
            </a:extLst>
          </p:cNvPr>
          <p:cNvSpPr/>
          <p:nvPr/>
        </p:nvSpPr>
        <p:spPr>
          <a:xfrm>
            <a:off x="8450826" y="1449990"/>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Segoe UI" panose="020B0502040204020203" pitchFamily="34" charset="0"/>
                <a:cs typeface="Segoe UI" panose="020B0502040204020203" pitchFamily="34" charset="0"/>
              </a:rPr>
              <a:t>3</a:t>
            </a:r>
          </a:p>
        </p:txBody>
      </p:sp>
      <p:sp>
        <p:nvSpPr>
          <p:cNvPr id="15" name="Rectangle 14">
            <a:extLst>
              <a:ext uri="{FF2B5EF4-FFF2-40B4-BE49-F238E27FC236}">
                <a16:creationId xmlns:a16="http://schemas.microsoft.com/office/drawing/2014/main" id="{4978F913-53AE-E759-9D90-53FA515EF021}"/>
              </a:ext>
            </a:extLst>
          </p:cNvPr>
          <p:cNvSpPr/>
          <p:nvPr/>
        </p:nvSpPr>
        <p:spPr>
          <a:xfrm>
            <a:off x="9058760" y="1422456"/>
            <a:ext cx="2708227" cy="1323439"/>
          </a:xfrm>
          <a:prstGeom prst="rect">
            <a:avLst/>
          </a:prstGeom>
        </p:spPr>
        <p:txBody>
          <a:bodyPr wrap="square">
            <a:spAutoFit/>
          </a:bodyPr>
          <a:lstStyle/>
          <a:p>
            <a:r>
              <a:rPr lang="en-GB" sz="1600" b="1" dirty="0">
                <a:latin typeface="Segoe UI Variable Text" pitchFamily="2" charset="0"/>
                <a:cs typeface="Segoe UI" panose="020B0502040204020203" pitchFamily="34" charset="0"/>
              </a:rPr>
              <a:t>HDMI:</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Used to link a computer to a display device.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It carries an audio and video signal.</a:t>
            </a:r>
          </a:p>
        </p:txBody>
      </p:sp>
      <p:sp>
        <p:nvSpPr>
          <p:cNvPr id="16" name="Oval 15">
            <a:extLst>
              <a:ext uri="{FF2B5EF4-FFF2-40B4-BE49-F238E27FC236}">
                <a16:creationId xmlns:a16="http://schemas.microsoft.com/office/drawing/2014/main" id="{E14909A6-1CBE-CC85-B3BD-19BA3B56DF54}"/>
              </a:ext>
            </a:extLst>
          </p:cNvPr>
          <p:cNvSpPr/>
          <p:nvPr/>
        </p:nvSpPr>
        <p:spPr>
          <a:xfrm>
            <a:off x="8450826" y="3380386"/>
            <a:ext cx="393896" cy="337625"/>
          </a:xfrm>
          <a:prstGeom prst="ellipse">
            <a:avLst/>
          </a:prstGeom>
          <a:solidFill>
            <a:schemeClr val="tx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Segoe UI" panose="020B0502040204020203" pitchFamily="34" charset="0"/>
                <a:cs typeface="Segoe UI" panose="020B0502040204020203" pitchFamily="34" charset="0"/>
              </a:rPr>
              <a:t>4</a:t>
            </a:r>
          </a:p>
        </p:txBody>
      </p:sp>
      <p:sp>
        <p:nvSpPr>
          <p:cNvPr id="17" name="Rectangle 16">
            <a:extLst>
              <a:ext uri="{FF2B5EF4-FFF2-40B4-BE49-F238E27FC236}">
                <a16:creationId xmlns:a16="http://schemas.microsoft.com/office/drawing/2014/main" id="{3CBCA02B-2173-264B-A766-9880D10FDFBF}"/>
              </a:ext>
            </a:extLst>
          </p:cNvPr>
          <p:cNvSpPr/>
          <p:nvPr/>
        </p:nvSpPr>
        <p:spPr>
          <a:xfrm>
            <a:off x="9058761" y="3335725"/>
            <a:ext cx="3041424" cy="1815882"/>
          </a:xfrm>
          <a:prstGeom prst="rect">
            <a:avLst/>
          </a:prstGeom>
        </p:spPr>
        <p:txBody>
          <a:bodyPr wrap="square">
            <a:spAutoFit/>
          </a:bodyPr>
          <a:lstStyle/>
          <a:p>
            <a:r>
              <a:rPr lang="en-GB" sz="1600" b="1" dirty="0">
                <a:latin typeface="Segoe UI Variable Text" pitchFamily="2" charset="0"/>
                <a:cs typeface="Segoe UI" panose="020B0502040204020203" pitchFamily="34" charset="0"/>
              </a:rPr>
              <a:t>USB:</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Used to attach keyboards, mice, printers, external storage and mobile devices to the computer.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It is also used for charging portable products </a:t>
            </a:r>
          </a:p>
        </p:txBody>
      </p:sp>
    </p:spTree>
    <p:extLst>
      <p:ext uri="{BB962C8B-B14F-4D97-AF65-F5344CB8AC3E}">
        <p14:creationId xmlns:p14="http://schemas.microsoft.com/office/powerpoint/2010/main" val="409872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BD77A5-E7D4-09FD-B286-197FFDF86CBF}"/>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Main task</a:t>
            </a:r>
          </a:p>
        </p:txBody>
      </p:sp>
      <p:sp>
        <p:nvSpPr>
          <p:cNvPr id="3" name="TextBox 2">
            <a:extLst>
              <a:ext uri="{FF2B5EF4-FFF2-40B4-BE49-F238E27FC236}">
                <a16:creationId xmlns:a16="http://schemas.microsoft.com/office/drawing/2014/main" id="{DFDED51B-CFDF-F311-69E9-A87F6D4E0AB9}"/>
              </a:ext>
            </a:extLst>
          </p:cNvPr>
          <p:cNvSpPr txBox="1"/>
          <p:nvPr/>
        </p:nvSpPr>
        <p:spPr>
          <a:xfrm>
            <a:off x="182880" y="1294180"/>
            <a:ext cx="7075170" cy="369332"/>
          </a:xfrm>
          <a:prstGeom prst="rect">
            <a:avLst/>
          </a:prstGeom>
          <a:noFill/>
        </p:spPr>
        <p:txBody>
          <a:bodyPr wrap="square">
            <a:spAutoFit/>
          </a:bodyPr>
          <a:lstStyle/>
          <a:p>
            <a:r>
              <a:rPr lang="en-GB" dirty="0">
                <a:latin typeface="Segoe UI Variable Text" pitchFamily="2" charset="0"/>
              </a:rPr>
              <a:t>Complete the </a:t>
            </a:r>
            <a:r>
              <a:rPr lang="en-GB" b="1" dirty="0">
                <a:latin typeface="Segoe UI Variable Text" pitchFamily="2" charset="0"/>
              </a:rPr>
              <a:t>Lesson 1: Components (Workbook)</a:t>
            </a:r>
          </a:p>
        </p:txBody>
      </p:sp>
    </p:spTree>
    <p:extLst>
      <p:ext uri="{BB962C8B-B14F-4D97-AF65-F5344CB8AC3E}">
        <p14:creationId xmlns:p14="http://schemas.microsoft.com/office/powerpoint/2010/main" val="209938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7038A8-D3E9-CF08-7DDA-7C32352A6E3F}"/>
              </a:ext>
            </a:extLst>
          </p:cNvPr>
          <p:cNvSpPr/>
          <p:nvPr/>
        </p:nvSpPr>
        <p:spPr>
          <a:xfrm>
            <a:off x="786809" y="446566"/>
            <a:ext cx="10664456" cy="5539563"/>
          </a:xfrm>
          <a:prstGeom prst="rect">
            <a:avLst/>
          </a:prstGeom>
          <a:solidFill>
            <a:schemeClr val="bg1">
              <a:alpha val="94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5F839C1A-3872-520C-B5E6-FEC494F848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F353EF3A-BFFF-4626-C5C6-9535B775064E}"/>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1208199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297</TotalTime>
  <Words>942</Words>
  <Application>Microsoft Office PowerPoint</Application>
  <PresentationFormat>Widescreen</PresentationFormat>
  <Paragraphs>116</Paragraphs>
  <Slides>8</Slides>
  <Notes>1</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vt:i4>
      </vt:variant>
    </vt:vector>
  </HeadingPairs>
  <TitlesOfParts>
    <vt:vector size="18" baseType="lpstr">
      <vt:lpstr>Aptos</vt:lpstr>
      <vt:lpstr>Aptos Display</vt:lpstr>
      <vt:lpstr>Arial</vt:lpstr>
      <vt:lpstr>Segoe UI</vt:lpstr>
      <vt:lpstr>Segoe UI Black</vt:lpstr>
      <vt:lpstr>Segoe UI Emoji</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7</cp:revision>
  <dcterms:created xsi:type="dcterms:W3CDTF">2025-03-08T14:05:16Z</dcterms:created>
  <dcterms:modified xsi:type="dcterms:W3CDTF">2025-09-04T20:42:29Z</dcterms:modified>
</cp:coreProperties>
</file>